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590" r:id="rId2"/>
    <p:sldId id="592" r:id="rId3"/>
    <p:sldId id="367" r:id="rId4"/>
    <p:sldId id="368" r:id="rId5"/>
    <p:sldId id="369" r:id="rId6"/>
    <p:sldId id="370" r:id="rId7"/>
    <p:sldId id="371" r:id="rId8"/>
    <p:sldId id="441" r:id="rId9"/>
    <p:sldId id="442" r:id="rId10"/>
    <p:sldId id="446" r:id="rId11"/>
    <p:sldId id="444" r:id="rId12"/>
    <p:sldId id="445" r:id="rId13"/>
    <p:sldId id="376" r:id="rId14"/>
    <p:sldId id="372" r:id="rId15"/>
    <p:sldId id="447" r:id="rId16"/>
    <p:sldId id="373" r:id="rId17"/>
    <p:sldId id="448" r:id="rId18"/>
    <p:sldId id="377" r:id="rId19"/>
    <p:sldId id="378" r:id="rId20"/>
    <p:sldId id="379" r:id="rId21"/>
    <p:sldId id="380" r:id="rId22"/>
    <p:sldId id="381" r:id="rId23"/>
    <p:sldId id="382" r:id="rId24"/>
    <p:sldId id="443" r:id="rId25"/>
    <p:sldId id="386" r:id="rId26"/>
    <p:sldId id="387" r:id="rId27"/>
    <p:sldId id="440" r:id="rId28"/>
    <p:sldId id="390" r:id="rId29"/>
    <p:sldId id="388" r:id="rId30"/>
    <p:sldId id="389" r:id="rId3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719"/>
  </p:normalViewPr>
  <p:slideViewPr>
    <p:cSldViewPr snapToGrid="0" snapToObjects="1">
      <p:cViewPr varScale="1">
        <p:scale>
          <a:sx n="101" d="100"/>
          <a:sy n="101" d="100"/>
        </p:scale>
        <p:origin x="1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C4809-1583-D941-8F98-7B2E4832A2E7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D445-1251-9747-8DE2-D421297B30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5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4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39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2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1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9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35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2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9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BE03B-CCA8-4D4B-A32A-5BEE95877695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66D04-D10A-3248-9BFE-919539E8BB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5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7fff1d8a2d1641d2b9a098e58e41fb9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nps.ucsd.edu/ProteoSAFe/status.jsp?task=8f56651e5910448584b8004207bb90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7fff1d8a2d1641d2b9a098e58e41fb9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link.springer.com/article/10.1007/s11306-016-1064-z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mailto:lnothiasscaglia@ucsd.edu" TargetMode="External"/><Relationship Id="rId7" Type="http://schemas.openxmlformats.org/officeDocument/2006/relationships/hyperlink" Target="mailto:pdorrestein@ucsd.edu" TargetMode="External"/><Relationship Id="rId2" Type="http://schemas.openxmlformats.org/officeDocument/2006/relationships/hyperlink" Target="mailto:mwang87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ustin.vanderHooft@wur.nl" TargetMode="External"/><Relationship Id="rId5" Type="http://schemas.openxmlformats.org/officeDocument/2006/relationships/hyperlink" Target="mailto:zdenek.kamenik@email.cz" TargetMode="External"/><Relationship Id="rId4" Type="http://schemas.openxmlformats.org/officeDocument/2006/relationships/hyperlink" Target="mailto:enmeilin@gmail.com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hmdb.ca/metabolites/HMDB000087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jp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1297" y="1704350"/>
            <a:ext cx="907999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Substructure analysis with GNPS and MS2LDA</a:t>
            </a:r>
          </a:p>
          <a:p>
            <a:pPr algn="ctr"/>
            <a:r>
              <a:rPr lang="en-US" sz="3000" b="1" dirty="0"/>
              <a:t>Hands On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92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BA7E5-4668-6045-A07D-5F20466A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" y="1927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GNPS-MS2LDA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61909-D352-0F4F-9B70-B1F9CAE99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2" b="9326"/>
          <a:stretch/>
        </p:blipFill>
        <p:spPr>
          <a:xfrm>
            <a:off x="1658606" y="2149679"/>
            <a:ext cx="5582949" cy="3884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1F0DCA-EAD4-8E4A-8E39-E14EA7E2D3C1}"/>
              </a:ext>
            </a:extLst>
          </p:cNvPr>
          <p:cNvSpPr/>
          <p:nvPr/>
        </p:nvSpPr>
        <p:spPr>
          <a:xfrm>
            <a:off x="455023" y="1548039"/>
            <a:ext cx="8233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3"/>
              </a:rPr>
              <a:t>https://gnps.ucsd.edu/ProteoSAFe/status.jsp?task=7fff1d8a2d1641d2b9a098e58e41fb95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2E0AF2-DDD1-704D-BA6B-D17705CBA9EC}"/>
              </a:ext>
            </a:extLst>
          </p:cNvPr>
          <p:cNvSpPr/>
          <p:nvPr/>
        </p:nvSpPr>
        <p:spPr>
          <a:xfrm>
            <a:off x="3902255" y="5172076"/>
            <a:ext cx="736420" cy="13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5E22E95-58D2-E041-8BBC-9503D1916A63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9" name="Google Shape;203;p3">
            <a:extLst>
              <a:ext uri="{FF2B5EF4-FFF2-40B4-BE49-F238E27FC236}">
                <a16:creationId xmlns:a16="http://schemas.microsoft.com/office/drawing/2014/main" id="{07C5F619-13C9-4746-9201-31EAB5AE86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74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AF75F-DC42-2647-9D9D-FC1CF14B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1" y="300037"/>
            <a:ext cx="4919067" cy="6257925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C7EFA8-E0DB-6848-9FD7-A330E40601F7}"/>
              </a:ext>
            </a:extLst>
          </p:cNvPr>
          <p:cNvSpPr/>
          <p:nvPr/>
        </p:nvSpPr>
        <p:spPr>
          <a:xfrm>
            <a:off x="628650" y="1228726"/>
            <a:ext cx="228600" cy="1238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7F5089-76D8-F743-8837-04FE66B72F63}"/>
              </a:ext>
            </a:extLst>
          </p:cNvPr>
          <p:cNvSpPr txBox="1"/>
          <p:nvPr/>
        </p:nvSpPr>
        <p:spPr>
          <a:xfrm>
            <a:off x="5493339" y="554594"/>
            <a:ext cx="2182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Helvetica" pitchFamily="2" charset="0"/>
              </a:rPr>
              <a:t>1. Name your GNPS-MS2LDA job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78B5E-1436-0B4C-A6F9-C5D1802D0AF4}"/>
              </a:ext>
            </a:extLst>
          </p:cNvPr>
          <p:cNvSpPr/>
          <p:nvPr/>
        </p:nvSpPr>
        <p:spPr>
          <a:xfrm>
            <a:off x="2838450" y="1781176"/>
            <a:ext cx="1390650" cy="295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CBD8-B8D6-B147-A623-8E0CF2054C7F}"/>
              </a:ext>
            </a:extLst>
          </p:cNvPr>
          <p:cNvSpPr txBox="1"/>
          <p:nvPr/>
        </p:nvSpPr>
        <p:spPr>
          <a:xfrm>
            <a:off x="5493339" y="1297186"/>
            <a:ext cx="2393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Helvetica" pitchFamily="2" charset="0"/>
              </a:rPr>
              <a:t>2. Automatically populated by GNPS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E95C5-9ED5-6E44-951C-1059A4CE6051}"/>
              </a:ext>
            </a:extLst>
          </p:cNvPr>
          <p:cNvSpPr/>
          <p:nvPr/>
        </p:nvSpPr>
        <p:spPr>
          <a:xfrm>
            <a:off x="2228850" y="2939768"/>
            <a:ext cx="438150" cy="1058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8305F-8DCD-2F4F-AF04-C1C80D8ACAC8}"/>
              </a:ext>
            </a:extLst>
          </p:cNvPr>
          <p:cNvSpPr txBox="1"/>
          <p:nvPr/>
        </p:nvSpPr>
        <p:spPr>
          <a:xfrm>
            <a:off x="5493339" y="1603272"/>
            <a:ext cx="24513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Helvetica" pitchFamily="2" charset="0"/>
              </a:rPr>
              <a:t>3. Depends on your MS instrument</a:t>
            </a:r>
          </a:p>
          <a:p>
            <a:endParaRPr lang="en-US" sz="1000" b="1" dirty="0">
              <a:solidFill>
                <a:srgbClr val="FFC000"/>
              </a:solidFill>
              <a:latin typeface="Helvetica" pitchFamily="2" charset="0"/>
            </a:endParaRPr>
          </a:p>
          <a:p>
            <a:r>
              <a:rPr lang="en-US" sz="1000" b="1" dirty="0">
                <a:solidFill>
                  <a:srgbClr val="FFC000"/>
                </a:solidFill>
                <a:latin typeface="Helvetica" pitchFamily="2" charset="0"/>
              </a:rPr>
              <a:t>Typical values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C000"/>
                </a:solidFill>
                <a:latin typeface="Helvetica" pitchFamily="2" charset="0"/>
              </a:rPr>
              <a:t>0.005 for Q-</a:t>
            </a:r>
            <a:r>
              <a:rPr lang="en-US" sz="1000" b="1" dirty="0" err="1">
                <a:solidFill>
                  <a:srgbClr val="FFC000"/>
                </a:solidFill>
                <a:latin typeface="Helvetica" pitchFamily="2" charset="0"/>
              </a:rPr>
              <a:t>Exactive</a:t>
            </a:r>
            <a:r>
              <a:rPr lang="en-US" sz="1000" b="1" dirty="0">
                <a:solidFill>
                  <a:srgbClr val="FFC000"/>
                </a:solidFill>
                <a:latin typeface="Helvetica" pitchFamily="2" charset="0"/>
              </a:rPr>
              <a:t>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C000"/>
                </a:solidFill>
                <a:latin typeface="Helvetica" pitchFamily="2" charset="0"/>
              </a:rPr>
              <a:t>0.01 for </a:t>
            </a:r>
            <a:r>
              <a:rPr lang="en-US" sz="1000" b="1" dirty="0" err="1">
                <a:solidFill>
                  <a:srgbClr val="FFC000"/>
                </a:solidFill>
                <a:latin typeface="Helvetica" pitchFamily="2" charset="0"/>
              </a:rPr>
              <a:t>ToF</a:t>
            </a:r>
            <a:endParaRPr lang="en-US" sz="1000" b="1" dirty="0">
              <a:solidFill>
                <a:srgbClr val="FFC000"/>
              </a:solidFill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126FF5-740A-BC42-952F-FEB73FFC468B}"/>
              </a:ext>
            </a:extLst>
          </p:cNvPr>
          <p:cNvSpPr/>
          <p:nvPr/>
        </p:nvSpPr>
        <p:spPr>
          <a:xfrm>
            <a:off x="1628774" y="3098382"/>
            <a:ext cx="1038225" cy="11386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A5567-E065-5D4A-89A9-265E6DC434A0}"/>
              </a:ext>
            </a:extLst>
          </p:cNvPr>
          <p:cNvSpPr/>
          <p:nvPr/>
        </p:nvSpPr>
        <p:spPr>
          <a:xfrm>
            <a:off x="1628773" y="3261733"/>
            <a:ext cx="1038225" cy="11386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3864-FDB3-A04E-BB2E-0FB156ACFE34}"/>
              </a:ext>
            </a:extLst>
          </p:cNvPr>
          <p:cNvSpPr/>
          <p:nvPr/>
        </p:nvSpPr>
        <p:spPr>
          <a:xfrm>
            <a:off x="1628772" y="3415608"/>
            <a:ext cx="1038225" cy="11449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8A580-8CC7-0149-A466-6FB2C5ACAB50}"/>
              </a:ext>
            </a:extLst>
          </p:cNvPr>
          <p:cNvSpPr txBox="1"/>
          <p:nvPr/>
        </p:nvSpPr>
        <p:spPr>
          <a:xfrm>
            <a:off x="5493339" y="2524911"/>
            <a:ext cx="2526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4. LDA iterations: leave default of 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88E3D-3EB9-9E40-84AC-D2210080F092}"/>
              </a:ext>
            </a:extLst>
          </p:cNvPr>
          <p:cNvSpPr txBox="1"/>
          <p:nvPr/>
        </p:nvSpPr>
        <p:spPr>
          <a:xfrm>
            <a:off x="5493339" y="2830997"/>
            <a:ext cx="342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92D050"/>
                </a:solidFill>
                <a:latin typeface="Helvetica" pitchFamily="2" charset="0"/>
              </a:rPr>
              <a:t>5. Minimum MS2 intensity, 100 is a good</a:t>
            </a:r>
          </a:p>
          <a:p>
            <a:r>
              <a:rPr lang="en-US" sz="1000" b="1" dirty="0">
                <a:solidFill>
                  <a:srgbClr val="92D050"/>
                </a:solidFill>
                <a:latin typeface="Helvetica" pitchFamily="2" charset="0"/>
              </a:rPr>
              <a:t>Value for Q-</a:t>
            </a:r>
            <a:r>
              <a:rPr lang="en-US" sz="1000" b="1" dirty="0" err="1">
                <a:solidFill>
                  <a:srgbClr val="92D050"/>
                </a:solidFill>
                <a:latin typeface="Helvetica" pitchFamily="2" charset="0"/>
              </a:rPr>
              <a:t>Exactive</a:t>
            </a:r>
            <a:r>
              <a:rPr lang="en-US" sz="1000" b="1" dirty="0">
                <a:solidFill>
                  <a:srgbClr val="92D050"/>
                </a:solidFill>
                <a:latin typeface="Helvetica" pitchFamily="2" charset="0"/>
              </a:rPr>
              <a:t>, for </a:t>
            </a:r>
            <a:r>
              <a:rPr lang="en-US" sz="1000" b="1" dirty="0" err="1">
                <a:solidFill>
                  <a:srgbClr val="92D050"/>
                </a:solidFill>
                <a:latin typeface="Helvetica" pitchFamily="2" charset="0"/>
              </a:rPr>
              <a:t>ToF</a:t>
            </a:r>
            <a:r>
              <a:rPr lang="en-US" sz="1000" b="1" dirty="0">
                <a:solidFill>
                  <a:srgbClr val="92D050"/>
                </a:solidFill>
                <a:latin typeface="Helvetica" pitchFamily="2" charset="0"/>
              </a:rPr>
              <a:t> data </a:t>
            </a:r>
            <a:r>
              <a:rPr lang="en-US" sz="1000" b="1" dirty="0" err="1">
                <a:solidFill>
                  <a:srgbClr val="92D050"/>
                </a:solidFill>
                <a:latin typeface="Helvetica" pitchFamily="2" charset="0"/>
              </a:rPr>
              <a:t>ev</a:t>
            </a:r>
            <a:r>
              <a:rPr lang="en-US" sz="1000" b="1" dirty="0">
                <a:solidFill>
                  <a:srgbClr val="92D050"/>
                </a:solidFill>
                <a:latin typeface="Helvetica" pitchFamily="2" charset="0"/>
              </a:rPr>
              <a:t>. set to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256182-5C80-4141-9E15-CA0D2C9E9030}"/>
              </a:ext>
            </a:extLst>
          </p:cNvPr>
          <p:cNvSpPr txBox="1"/>
          <p:nvPr/>
        </p:nvSpPr>
        <p:spPr>
          <a:xfrm>
            <a:off x="5493339" y="3290972"/>
            <a:ext cx="342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Helvetica" pitchFamily="2" charset="0"/>
              </a:rPr>
              <a:t>6. Number of motifs (substructures) you expect in your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7F10C-1A2B-2D45-A9C0-F3784126B386}"/>
              </a:ext>
            </a:extLst>
          </p:cNvPr>
          <p:cNvSpPr/>
          <p:nvPr/>
        </p:nvSpPr>
        <p:spPr>
          <a:xfrm>
            <a:off x="2514600" y="3962424"/>
            <a:ext cx="1649947" cy="68744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4B0B9-04FA-404C-86D6-8932FDA46B72}"/>
              </a:ext>
            </a:extLst>
          </p:cNvPr>
          <p:cNvSpPr txBox="1"/>
          <p:nvPr/>
        </p:nvSpPr>
        <p:spPr>
          <a:xfrm>
            <a:off x="5493339" y="3750947"/>
            <a:ext cx="342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F0"/>
                </a:solidFill>
                <a:latin typeface="Helvetica" pitchFamily="2" charset="0"/>
              </a:rPr>
              <a:t>7. Choose depending on your dataset (here urine, so include urine motifs!)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00647D-CD0E-9040-B2E1-2878734E8C5B}"/>
              </a:ext>
            </a:extLst>
          </p:cNvPr>
          <p:cNvSpPr/>
          <p:nvPr/>
        </p:nvSpPr>
        <p:spPr>
          <a:xfrm>
            <a:off x="3246470" y="5095693"/>
            <a:ext cx="1144555" cy="10170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D6C20D-2CD8-634F-99A2-7812E46490C1}"/>
              </a:ext>
            </a:extLst>
          </p:cNvPr>
          <p:cNvSpPr/>
          <p:nvPr/>
        </p:nvSpPr>
        <p:spPr>
          <a:xfrm>
            <a:off x="1276346" y="5977441"/>
            <a:ext cx="3006647" cy="114494"/>
          </a:xfrm>
          <a:prstGeom prst="rect">
            <a:avLst/>
          </a:prstGeom>
          <a:noFill/>
          <a:ln w="28575">
            <a:solidFill>
              <a:srgbClr val="B159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137BA7-E0D8-844B-9493-A07DAE06E5DA}"/>
              </a:ext>
            </a:extLst>
          </p:cNvPr>
          <p:cNvSpPr txBox="1"/>
          <p:nvPr/>
        </p:nvSpPr>
        <p:spPr>
          <a:xfrm>
            <a:off x="5493339" y="4210922"/>
            <a:ext cx="3424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1" dirty="0">
                <a:solidFill>
                  <a:srgbClr val="0070C0"/>
                </a:solidFill>
                <a:latin typeface="Helvetica" pitchFamily="2" charset="0"/>
              </a:rPr>
              <a:t>8. Default value is 0.3 and other typically used values are 0.2 and 0.1 - setting is dataset dependent, </a:t>
            </a:r>
            <a:r>
              <a:rPr lang="en-US" sz="1000" b="1" dirty="0" err="1">
                <a:solidFill>
                  <a:srgbClr val="0070C0"/>
                </a:solidFill>
                <a:latin typeface="Helvetica" pitchFamily="2" charset="0"/>
              </a:rPr>
              <a:t>ev</a:t>
            </a:r>
            <a:r>
              <a:rPr lang="en-US" sz="1000" b="1" dirty="0">
                <a:solidFill>
                  <a:srgbClr val="0070C0"/>
                </a:solidFill>
                <a:latin typeface="Helvetica" pitchFamily="2" charset="0"/>
              </a:rPr>
              <a:t>. upload the </a:t>
            </a:r>
            <a:r>
              <a:rPr lang="en-US" sz="1000" b="1" dirty="0" err="1">
                <a:solidFill>
                  <a:srgbClr val="0070C0"/>
                </a:solidFill>
                <a:latin typeface="Helvetica" pitchFamily="2" charset="0"/>
              </a:rPr>
              <a:t>dict</a:t>
            </a:r>
            <a:r>
              <a:rPr lang="en-US" sz="1000" b="1" dirty="0">
                <a:solidFill>
                  <a:srgbClr val="0070C0"/>
                </a:solidFill>
                <a:latin typeface="Helvetica" pitchFamily="2" charset="0"/>
              </a:rPr>
              <a:t> file and explore within ms2lda.org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FEA39-FB0F-3341-9D9C-2A67D53C8226}"/>
              </a:ext>
            </a:extLst>
          </p:cNvPr>
          <p:cNvSpPr txBox="1"/>
          <p:nvPr/>
        </p:nvSpPr>
        <p:spPr>
          <a:xfrm>
            <a:off x="5493339" y="4824785"/>
            <a:ext cx="3424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1" dirty="0">
                <a:solidFill>
                  <a:srgbClr val="002060"/>
                </a:solidFill>
                <a:latin typeface="Helvetica" pitchFamily="2" charset="0"/>
              </a:rPr>
              <a:t>9. Default value is 0.1 and other typically used values are 0.01 and 0.2 - setting is dataset dependent, </a:t>
            </a:r>
            <a:r>
              <a:rPr lang="en-US" sz="1000" b="1" dirty="0" err="1">
                <a:solidFill>
                  <a:srgbClr val="002060"/>
                </a:solidFill>
                <a:latin typeface="Helvetica" pitchFamily="2" charset="0"/>
              </a:rPr>
              <a:t>ev</a:t>
            </a:r>
            <a:r>
              <a:rPr lang="en-US" sz="1000" b="1" dirty="0">
                <a:solidFill>
                  <a:srgbClr val="002060"/>
                </a:solidFill>
                <a:latin typeface="Helvetica" pitchFamily="2" charset="0"/>
              </a:rPr>
              <a:t>. upload the </a:t>
            </a:r>
            <a:r>
              <a:rPr lang="en-US" sz="1000" b="1" dirty="0" err="1">
                <a:solidFill>
                  <a:srgbClr val="002060"/>
                </a:solidFill>
                <a:latin typeface="Helvetica" pitchFamily="2" charset="0"/>
              </a:rPr>
              <a:t>dict</a:t>
            </a:r>
            <a:r>
              <a:rPr lang="en-US" sz="1000" b="1" dirty="0">
                <a:solidFill>
                  <a:srgbClr val="002060"/>
                </a:solidFill>
                <a:latin typeface="Helvetica" pitchFamily="2" charset="0"/>
              </a:rPr>
              <a:t> file and explore within ms2lda.org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6056CD-4DE8-4343-B9AD-136B0C6B2E71}"/>
              </a:ext>
            </a:extLst>
          </p:cNvPr>
          <p:cNvSpPr txBox="1"/>
          <p:nvPr/>
        </p:nvSpPr>
        <p:spPr>
          <a:xfrm>
            <a:off x="5493339" y="5898621"/>
            <a:ext cx="342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B15928"/>
                </a:solidFill>
                <a:latin typeface="Helvetica" pitchFamily="2" charset="0"/>
              </a:rPr>
              <a:t>11. Your email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5D3973-94B4-284E-986F-CCBEF2195CD3}"/>
              </a:ext>
            </a:extLst>
          </p:cNvPr>
          <p:cNvSpPr/>
          <p:nvPr/>
        </p:nvSpPr>
        <p:spPr>
          <a:xfrm>
            <a:off x="3246470" y="5248093"/>
            <a:ext cx="1144555" cy="10170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D2C768-19C0-2A4C-A0BE-6AE538E33814}"/>
              </a:ext>
            </a:extLst>
          </p:cNvPr>
          <p:cNvSpPr/>
          <p:nvPr/>
        </p:nvSpPr>
        <p:spPr>
          <a:xfrm>
            <a:off x="3246469" y="5414707"/>
            <a:ext cx="1144555" cy="10170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56A23-4C37-7D43-9923-D834D5ABBCBB}"/>
              </a:ext>
            </a:extLst>
          </p:cNvPr>
          <p:cNvSpPr txBox="1"/>
          <p:nvPr/>
        </p:nvSpPr>
        <p:spPr>
          <a:xfrm>
            <a:off x="5493339" y="5438648"/>
            <a:ext cx="342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1" dirty="0">
                <a:solidFill>
                  <a:srgbClr val="7030A0"/>
                </a:solidFill>
                <a:latin typeface="Helvetica" pitchFamily="2" charset="0"/>
              </a:rPr>
              <a:t>10. Top X Mass2Motifs with highest overlap score that will be mapped on network</a:t>
            </a:r>
          </a:p>
        </p:txBody>
      </p:sp>
    </p:spTree>
    <p:extLst>
      <p:ext uri="{BB962C8B-B14F-4D97-AF65-F5344CB8AC3E}">
        <p14:creationId xmlns:p14="http://schemas.microsoft.com/office/powerpoint/2010/main" val="356763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" grpId="0" animBg="1"/>
      <p:bldP spid="7" grpId="0"/>
      <p:bldP spid="8" grpId="0" animBg="1"/>
      <p:bldP spid="9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20" grpId="0" animBg="1"/>
      <p:bldP spid="21" grpId="0"/>
      <p:bldP spid="22" grpId="0" animBg="1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BB95BEB-8F14-6B40-A5B2-BB153ACB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575"/>
            <a:ext cx="9144000" cy="626745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B763C6B-2B8A-BB42-9828-F366E670469A}"/>
              </a:ext>
            </a:extLst>
          </p:cNvPr>
          <p:cNvSpPr/>
          <p:nvPr/>
        </p:nvSpPr>
        <p:spPr>
          <a:xfrm>
            <a:off x="1981200" y="1333500"/>
            <a:ext cx="1790700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C3B51AF-1A7A-7D4F-9005-2A567479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609"/>
            <a:ext cx="9144000" cy="446222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42C9993B-AA76-9A42-9389-8A055AA8DB48}"/>
              </a:ext>
            </a:extLst>
          </p:cNvPr>
          <p:cNvSpPr/>
          <p:nvPr/>
        </p:nvSpPr>
        <p:spPr>
          <a:xfrm>
            <a:off x="38100" y="3258719"/>
            <a:ext cx="9029700" cy="242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56E86FD-FC40-8549-A41F-213498CF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0724"/>
            <a:ext cx="9296400" cy="111556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9388994-3961-5D4E-A731-77242D498728}"/>
              </a:ext>
            </a:extLst>
          </p:cNvPr>
          <p:cNvSpPr/>
          <p:nvPr/>
        </p:nvSpPr>
        <p:spPr>
          <a:xfrm>
            <a:off x="4229100" y="1752600"/>
            <a:ext cx="1638300" cy="24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2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DC499-9AFC-234C-8A2B-E75E510F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3C7BA8-A889-5442-90DE-57B09004D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Dependent on:</a:t>
            </a:r>
          </a:p>
          <a:p>
            <a:pPr lvl="1"/>
            <a:r>
              <a:rPr lang="en-US" dirty="0"/>
              <a:t>Number of motifs</a:t>
            </a:r>
          </a:p>
          <a:p>
            <a:pPr lvl="1"/>
            <a:r>
              <a:rPr lang="en-US" dirty="0"/>
              <a:t>Number of unique features (fragments/losses)</a:t>
            </a:r>
          </a:p>
          <a:p>
            <a:pPr lvl="1"/>
            <a:r>
              <a:rPr lang="en-US" dirty="0"/>
              <a:t>Number of fragmented molecules</a:t>
            </a:r>
          </a:p>
          <a:p>
            <a:pPr lvl="1"/>
            <a:endParaRPr lang="en-US" dirty="0"/>
          </a:p>
          <a:p>
            <a:r>
              <a:rPr lang="nl-NL" dirty="0"/>
              <a:t>Urine demo data: </a:t>
            </a:r>
          </a:p>
          <a:p>
            <a:pPr marL="857250" lvl="1" indent="-457200"/>
            <a:r>
              <a:rPr lang="nl-NL" dirty="0"/>
              <a:t>261 </a:t>
            </a:r>
            <a:r>
              <a:rPr lang="nl-NL" dirty="0" err="1"/>
              <a:t>motifs</a:t>
            </a:r>
            <a:r>
              <a:rPr lang="nl-NL" dirty="0"/>
              <a:t> </a:t>
            </a:r>
            <a:r>
              <a:rPr lang="nl-NL" dirty="0" err="1"/>
              <a:t>discovered</a:t>
            </a:r>
            <a:r>
              <a:rPr lang="nl-NL" dirty="0"/>
              <a:t> of </a:t>
            </a:r>
            <a:r>
              <a:rPr lang="nl-NL" dirty="0" err="1"/>
              <a:t>which</a:t>
            </a:r>
            <a:r>
              <a:rPr lang="nl-NL" dirty="0"/>
              <a:t> 50 </a:t>
            </a:r>
            <a:r>
              <a:rPr lang="nl-NL" dirty="0" err="1"/>
              <a:t>were</a:t>
            </a:r>
            <a:r>
              <a:rPr lang="nl-NL" dirty="0"/>
              <a:t> free</a:t>
            </a:r>
          </a:p>
          <a:p>
            <a:pPr marL="857250" lvl="1" indent="-457200"/>
            <a:r>
              <a:rPr lang="nl-NL" dirty="0"/>
              <a:t>8500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20732 </a:t>
            </a:r>
            <a:r>
              <a:rPr lang="nl-NL" dirty="0" err="1"/>
              <a:t>binned</a:t>
            </a:r>
            <a:r>
              <a:rPr lang="nl-NL" dirty="0"/>
              <a:t> MS2 </a:t>
            </a:r>
            <a:r>
              <a:rPr lang="nl-NL" dirty="0" err="1"/>
              <a:t>fragments</a:t>
            </a:r>
            <a:r>
              <a:rPr lang="nl-NL" dirty="0"/>
              <a:t> </a:t>
            </a:r>
          </a:p>
          <a:p>
            <a:pPr marL="857250" lvl="1" indent="-457200"/>
            <a:r>
              <a:rPr lang="nl-NL" dirty="0"/>
              <a:t>1163 MS1 </a:t>
            </a:r>
            <a:r>
              <a:rPr lang="nl-NL" dirty="0" err="1"/>
              <a:t>peaks</a:t>
            </a:r>
            <a:endParaRPr lang="nl-NL" dirty="0"/>
          </a:p>
          <a:p>
            <a:pPr marL="400050" lvl="1" indent="0">
              <a:buNone/>
            </a:pPr>
            <a:endParaRPr lang="nl-NL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Runtime: LDA took 1 hour on current web server</a:t>
            </a:r>
          </a:p>
          <a:p>
            <a:r>
              <a:rPr lang="en-US" dirty="0"/>
              <a:t>Populating database for visualization also takes time!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CB0488-23F4-1140-A6BE-750C449F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89" y="1600200"/>
            <a:ext cx="2324961" cy="155448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5E2B3CB9-F9D4-5C47-905D-1FBDFBE2C533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9" name="Google Shape;203;p3">
            <a:extLst>
              <a:ext uri="{FF2B5EF4-FFF2-40B4-BE49-F238E27FC236}">
                <a16:creationId xmlns:a16="http://schemas.microsoft.com/office/drawing/2014/main" id="{A543D798-ED06-D249-9F58-61D9F73692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17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DB11-532B-7041-BA89-BA1D83E2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45"/>
            <a:ext cx="7886700" cy="1325563"/>
          </a:xfrm>
        </p:spPr>
        <p:txBody>
          <a:bodyPr/>
          <a:lstStyle/>
          <a:p>
            <a:r>
              <a:rPr lang="en-US" dirty="0"/>
              <a:t>MS2LDA.org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7FF61D-2C98-9B47-8A78-1E00C21F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695"/>
            <a:ext cx="7886700" cy="435133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800" b="1" dirty="0"/>
              <a:t>Inspect &amp; Annotate</a:t>
            </a:r>
            <a:r>
              <a:rPr lang="en-US" sz="2800" dirty="0"/>
              <a:t> Mass2Motifs 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Visualize</a:t>
            </a:r>
            <a:r>
              <a:rPr lang="en-US" sz="2800" dirty="0"/>
              <a:t> of substructures in network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Populate</a:t>
            </a:r>
            <a:r>
              <a:rPr lang="en-US" sz="2800" dirty="0"/>
              <a:t> </a:t>
            </a:r>
            <a:r>
              <a:rPr lang="en-US" sz="2800" dirty="0" err="1"/>
              <a:t>MotifDB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b="1" dirty="0"/>
              <a:t>Generate</a:t>
            </a:r>
            <a:r>
              <a:rPr lang="en-US" sz="2800" dirty="0"/>
              <a:t> substructure-mined data sets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DD45011-380C-5A4C-8ABA-ABE15A29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3701"/>
            <a:ext cx="9144000" cy="24384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1A2EEBC-8B4A-DB47-8CF3-C063B652F9E4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8" name="Google Shape;203;p3">
            <a:extLst>
              <a:ext uri="{FF2B5EF4-FFF2-40B4-BE49-F238E27FC236}">
                <a16:creationId xmlns:a16="http://schemas.microsoft.com/office/drawing/2014/main" id="{BAC96B4A-AD80-9B45-A262-C0CBC308C1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98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BFD4C80-891B-C547-9B8B-1A9A1869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89" y="4086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UPLOAD YOUR GNPS LDA EXPERIMENT TO MS2LDA.ORG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10973-113F-6C46-93B1-3FE6B314307F}"/>
              </a:ext>
            </a:extLst>
          </p:cNvPr>
          <p:cNvSpPr/>
          <p:nvPr/>
        </p:nvSpPr>
        <p:spPr>
          <a:xfrm>
            <a:off x="393079" y="1890351"/>
            <a:ext cx="8357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2"/>
              </a:rPr>
              <a:t>https://gnps.ucsd.edu/ProteoSAFe/status.jsp?task=8f56651e5910448584b8004207bb9099</a:t>
            </a:r>
            <a:endParaRPr lang="en-US" sz="1600" dirty="0"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1BEC4-460B-6143-A11C-5CB1AF7EC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04" y="2242943"/>
            <a:ext cx="5653669" cy="42063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1B52DD-2E4C-1B40-A13E-786FC34589BA}"/>
              </a:ext>
            </a:extLst>
          </p:cNvPr>
          <p:cNvSpPr/>
          <p:nvPr/>
        </p:nvSpPr>
        <p:spPr>
          <a:xfrm>
            <a:off x="4203789" y="3291114"/>
            <a:ext cx="925772" cy="13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C5F1210-F514-6049-B55D-4F95D415C9A8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9" name="Google Shape;203;p3">
            <a:extLst>
              <a:ext uri="{FF2B5EF4-FFF2-40B4-BE49-F238E27FC236}">
                <a16:creationId xmlns:a16="http://schemas.microsoft.com/office/drawing/2014/main" id="{D5A37A33-EA38-7045-84E8-1F4583FD7C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122EFB16-2A22-4940-AFD6-D105AF58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820"/>
            <a:ext cx="7606438" cy="5365782"/>
          </a:xfrm>
          <a:prstGeom prst="rect">
            <a:avLst/>
          </a:prstGeom>
        </p:spPr>
      </p:pic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1DF30F05-F628-294E-91EE-33D2A76F7F26}"/>
              </a:ext>
            </a:extLst>
          </p:cNvPr>
          <p:cNvSpPr/>
          <p:nvPr/>
        </p:nvSpPr>
        <p:spPr>
          <a:xfrm>
            <a:off x="6583680" y="480060"/>
            <a:ext cx="834390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09F07224-E81C-CE48-8A9A-A4B7462B17CC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7000875" y="1028700"/>
            <a:ext cx="222163" cy="1561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B87762-EBA7-5242-918C-60DB11A26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0127" y="5592308"/>
            <a:ext cx="4795291" cy="908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Username: GNPSworkshop2019</a:t>
            </a:r>
          </a:p>
          <a:p>
            <a:pPr marL="0" indent="0">
              <a:buNone/>
            </a:pPr>
            <a:r>
              <a:rPr lang="en-US" sz="2400" b="1" dirty="0"/>
              <a:t>pw: metabolomics</a:t>
            </a:r>
          </a:p>
          <a:p>
            <a:endParaRPr lang="en-US" sz="24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7E57ED8-74A1-894F-82CF-9F619A55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656" y="2590575"/>
            <a:ext cx="3684763" cy="3001733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88E1444-961A-5A48-B7BD-68C5BCD21098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13" name="Google Shape;203;p3">
            <a:extLst>
              <a:ext uri="{FF2B5EF4-FFF2-40B4-BE49-F238E27FC236}">
                <a16:creationId xmlns:a16="http://schemas.microsoft.com/office/drawing/2014/main" id="{4AE2D478-112C-D345-849B-EC869DFCDA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74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068516-1474-1540-8C33-A024231C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2" y="1260088"/>
            <a:ext cx="7756666" cy="3924654"/>
          </a:xfrm>
          <a:prstGeom prst="rect">
            <a:avLst/>
          </a:prstGeom>
        </p:spPr>
      </p:pic>
      <p:sp>
        <p:nvSpPr>
          <p:cNvPr id="6" name="Afgeronde rechthoek 8">
            <a:extLst>
              <a:ext uri="{FF2B5EF4-FFF2-40B4-BE49-F238E27FC236}">
                <a16:creationId xmlns:a16="http://schemas.microsoft.com/office/drawing/2014/main" id="{F5D67215-3016-4842-B2AA-65C2FE3C19E8}"/>
              </a:ext>
            </a:extLst>
          </p:cNvPr>
          <p:cNvSpPr/>
          <p:nvPr/>
        </p:nvSpPr>
        <p:spPr>
          <a:xfrm>
            <a:off x="985767" y="1729013"/>
            <a:ext cx="642310" cy="4343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fgeronde rechthoek 8">
            <a:extLst>
              <a:ext uri="{FF2B5EF4-FFF2-40B4-BE49-F238E27FC236}">
                <a16:creationId xmlns:a16="http://schemas.microsoft.com/office/drawing/2014/main" id="{E9DA35A0-A68B-CE4E-989F-DC9104CBA1C6}"/>
              </a:ext>
            </a:extLst>
          </p:cNvPr>
          <p:cNvSpPr/>
          <p:nvPr/>
        </p:nvSpPr>
        <p:spPr>
          <a:xfrm>
            <a:off x="4427033" y="2840755"/>
            <a:ext cx="2129883" cy="3261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FE922-52E4-9546-A0A4-B82B78D6C6A0}"/>
              </a:ext>
            </a:extLst>
          </p:cNvPr>
          <p:cNvSpPr txBox="1"/>
          <p:nvPr/>
        </p:nvSpPr>
        <p:spPr>
          <a:xfrm>
            <a:off x="5493339" y="554594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2. Name your MS2LDA job</a:t>
            </a:r>
          </a:p>
        </p:txBody>
      </p:sp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21B1C89F-A945-5242-849F-241E8A7F2996}"/>
              </a:ext>
            </a:extLst>
          </p:cNvPr>
          <p:cNvSpPr/>
          <p:nvPr/>
        </p:nvSpPr>
        <p:spPr>
          <a:xfrm>
            <a:off x="2538760" y="3265904"/>
            <a:ext cx="4129669" cy="42515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12F65-104E-CF42-9FD8-F2E5FB181CD5}"/>
              </a:ext>
            </a:extLst>
          </p:cNvPr>
          <p:cNvSpPr txBox="1"/>
          <p:nvPr/>
        </p:nvSpPr>
        <p:spPr>
          <a:xfrm>
            <a:off x="5493339" y="1013867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Helvetica" pitchFamily="2" charset="0"/>
              </a:rPr>
              <a:t>3. Add a short description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D42C8-4A95-D549-86DB-0F18DAF7BF3B}"/>
              </a:ext>
            </a:extLst>
          </p:cNvPr>
          <p:cNvGrpSpPr/>
          <p:nvPr/>
        </p:nvGrpSpPr>
        <p:grpSpPr>
          <a:xfrm>
            <a:off x="524850" y="4111657"/>
            <a:ext cx="5964717" cy="2492325"/>
            <a:chOff x="524850" y="4111657"/>
            <a:chExt cx="5964717" cy="24923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9C38DD-B30B-1E47-8A31-9992BC4918E8}"/>
                </a:ext>
              </a:extLst>
            </p:cNvPr>
            <p:cNvGrpSpPr/>
            <p:nvPr/>
          </p:nvGrpSpPr>
          <p:grpSpPr>
            <a:xfrm>
              <a:off x="2538760" y="4789759"/>
              <a:ext cx="3950807" cy="1814223"/>
              <a:chOff x="2882073" y="3884924"/>
              <a:chExt cx="5876692" cy="269859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ADAA1C3-80D8-4646-8330-8B9D329664E4}"/>
                  </a:ext>
                </a:extLst>
              </p:cNvPr>
              <p:cNvGrpSpPr/>
              <p:nvPr/>
            </p:nvGrpSpPr>
            <p:grpSpPr>
              <a:xfrm>
                <a:off x="2997510" y="4045150"/>
                <a:ext cx="5645818" cy="2419816"/>
                <a:chOff x="2997510" y="4045150"/>
                <a:chExt cx="5645818" cy="241981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F866234-CD47-EF46-B2AE-5742DDEF1E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97510" y="4045150"/>
                  <a:ext cx="5645818" cy="2378142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AF61A19-5436-0748-BB7B-EA25E209754C}"/>
                    </a:ext>
                  </a:extLst>
                </p:cNvPr>
                <p:cNvSpPr/>
                <p:nvPr/>
              </p:nvSpPr>
              <p:spPr>
                <a:xfrm>
                  <a:off x="3175807" y="4534976"/>
                  <a:ext cx="1663822" cy="13305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9B48CF7-4AD8-1F43-9F81-5A568136BFF9}"/>
                    </a:ext>
                  </a:extLst>
                </p:cNvPr>
                <p:cNvSpPr/>
                <p:nvPr/>
              </p:nvSpPr>
              <p:spPr>
                <a:xfrm>
                  <a:off x="3175807" y="6017512"/>
                  <a:ext cx="1663822" cy="4474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E532151-884B-E94A-AB9F-5F72094185C6}"/>
                  </a:ext>
                </a:extLst>
              </p:cNvPr>
              <p:cNvSpPr/>
              <p:nvPr/>
            </p:nvSpPr>
            <p:spPr>
              <a:xfrm>
                <a:off x="2882073" y="3884924"/>
                <a:ext cx="5876692" cy="2698595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fgeronde rechthoek 8">
              <a:extLst>
                <a:ext uri="{FF2B5EF4-FFF2-40B4-BE49-F238E27FC236}">
                  <a16:creationId xmlns:a16="http://schemas.microsoft.com/office/drawing/2014/main" id="{E39ECADC-7088-5B4F-A6A2-F45B2F8B0CA2}"/>
                </a:ext>
              </a:extLst>
            </p:cNvPr>
            <p:cNvSpPr/>
            <p:nvPr/>
          </p:nvSpPr>
          <p:spPr>
            <a:xfrm>
              <a:off x="524850" y="4111657"/>
              <a:ext cx="757540" cy="237319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8A513E-4FBA-464C-934E-E0693AD8F9AD}"/>
                </a:ext>
              </a:extLst>
            </p:cNvPr>
            <p:cNvCxnSpPr/>
            <p:nvPr/>
          </p:nvCxnSpPr>
          <p:spPr>
            <a:xfrm>
              <a:off x="1260088" y="4348976"/>
              <a:ext cx="1278672" cy="65792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Afgeronde rechthoek 8">
            <a:extLst>
              <a:ext uri="{FF2B5EF4-FFF2-40B4-BE49-F238E27FC236}">
                <a16:creationId xmlns:a16="http://schemas.microsoft.com/office/drawing/2014/main" id="{26FB6075-F5BD-8D4D-8EC7-A7AD85217867}"/>
              </a:ext>
            </a:extLst>
          </p:cNvPr>
          <p:cNvSpPr/>
          <p:nvPr/>
        </p:nvSpPr>
        <p:spPr>
          <a:xfrm>
            <a:off x="3954702" y="5226778"/>
            <a:ext cx="2301132" cy="11028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66FE620C-DD80-1942-B571-97F5B6EA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" y="247844"/>
            <a:ext cx="6874510" cy="629373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CCCB83FE-72DC-C74A-9FE9-603D8F06B353}"/>
              </a:ext>
            </a:extLst>
          </p:cNvPr>
          <p:cNvSpPr/>
          <p:nvPr/>
        </p:nvSpPr>
        <p:spPr>
          <a:xfrm>
            <a:off x="1209040" y="3521710"/>
            <a:ext cx="6347460" cy="237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C0AD4E-FEEE-4340-86A3-8E8FDD5B9121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8" name="Google Shape;203;p3">
            <a:extLst>
              <a:ext uri="{FF2B5EF4-FFF2-40B4-BE49-F238E27FC236}">
                <a16:creationId xmlns:a16="http://schemas.microsoft.com/office/drawing/2014/main" id="{37922A23-F1D0-1F40-BAE8-0826490D02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17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22EF237-86CA-F74C-B8E1-E6C68A95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80" y="861203"/>
            <a:ext cx="5325738" cy="57613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2F1804-6D60-6B4A-951C-C4A2AA863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77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Browsing the data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10EBA9-8448-8746-9653-17DF5C0861D2}"/>
              </a:ext>
            </a:extLst>
          </p:cNvPr>
          <p:cNvSpPr/>
          <p:nvPr/>
        </p:nvSpPr>
        <p:spPr>
          <a:xfrm>
            <a:off x="2146300" y="3530600"/>
            <a:ext cx="4445000" cy="24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5"/>
            <a:ext cx="8229600" cy="109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Utilize GNPS online interface to run MS2LDA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substructure patterns in MS2LDA.org web app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4491265"/>
            <a:ext cx="7975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Link to the GNPS job:</a:t>
            </a:r>
          </a:p>
          <a:p>
            <a:pPr algn="ctr"/>
            <a:r>
              <a:rPr lang="en-US" sz="2000" dirty="0">
                <a:latin typeface="Helvetica" pitchFamily="2" charset="0"/>
                <a:hlinkClick r:id="rId3"/>
              </a:rPr>
              <a:t>https://gnps.ucsd.edu/ProteoSAFe/status.jsp?task=7fff1d8a2d1641d2b9a098e58e41fb95</a:t>
            </a:r>
            <a:endParaRPr lang="en-US" sz="2000" dirty="0">
              <a:latin typeface="Helvetica" pitchFamily="2" charset="0"/>
            </a:endParaRP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0BA361D-E273-3345-8961-D1516C5D0BB3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12" name="Google Shape;203;p3">
            <a:extLst>
              <a:ext uri="{FF2B5EF4-FFF2-40B4-BE49-F238E27FC236}">
                <a16:creationId xmlns:a16="http://schemas.microsoft.com/office/drawing/2014/main" id="{4D6EE852-4F0C-824F-AB74-446A469B58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731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D343BAE-23E3-334D-BFC0-2680049F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914"/>
            <a:ext cx="9144000" cy="354877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EE63734-D3D7-8C4C-814D-2D50FEBD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93" y="3223260"/>
            <a:ext cx="4407307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7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B4A0231-9868-2045-BAE3-1A42F580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79" y="895325"/>
            <a:ext cx="6948357" cy="587377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750B38E-3091-4D43-BC97-52FF0EF0732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From MS2 to motifs: Mass2Motifs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1CA1E15-A4D7-D040-8DE2-17E35EEA96FC}"/>
              </a:ext>
            </a:extLst>
          </p:cNvPr>
          <p:cNvSpPr/>
          <p:nvPr/>
        </p:nvSpPr>
        <p:spPr>
          <a:xfrm>
            <a:off x="6502400" y="2139925"/>
            <a:ext cx="1596636" cy="340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F2132669-13D1-D846-B6DA-9D650D2C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2318070"/>
            <a:ext cx="7664450" cy="43112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439AA3-5BCA-CF43-8C2F-7351B386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Mass2Motif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E3DFD5-24E7-1446-95E0-700EC7AC9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analyze and annotate Mass2Motifs?</a:t>
            </a:r>
          </a:p>
          <a:p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8A1732D-0F28-AA4B-9993-A8F0EC03C6FF}"/>
              </a:ext>
            </a:extLst>
          </p:cNvPr>
          <p:cNvSpPr/>
          <p:nvPr/>
        </p:nvSpPr>
        <p:spPr>
          <a:xfrm>
            <a:off x="850900" y="4432300"/>
            <a:ext cx="1866900" cy="307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48AF63B-1076-7E4D-AC7E-C04AFB0C26F5}"/>
              </a:ext>
            </a:extLst>
          </p:cNvPr>
          <p:cNvSpPr/>
          <p:nvPr/>
        </p:nvSpPr>
        <p:spPr>
          <a:xfrm>
            <a:off x="2715950" y="4141183"/>
            <a:ext cx="573350" cy="599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BB2F648-65BE-1E4F-A210-446F536E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5" y="1448437"/>
            <a:ext cx="7702550" cy="535049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A5CD2155-2ECE-0E4D-8113-5D5A3809D2F5}"/>
              </a:ext>
            </a:extLst>
          </p:cNvPr>
          <p:cNvSpPr txBox="1"/>
          <p:nvPr/>
        </p:nvSpPr>
        <p:spPr>
          <a:xfrm>
            <a:off x="6011042" y="1464653"/>
            <a:ext cx="218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PARENT IONS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2A4E889A-83A8-1044-9A4F-55A426CE037C}"/>
              </a:ext>
            </a:extLst>
          </p:cNvPr>
          <p:cNvSpPr txBox="1"/>
          <p:nvPr/>
        </p:nvSpPr>
        <p:spPr>
          <a:xfrm>
            <a:off x="2088034" y="2299238"/>
            <a:ext cx="28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FREQUENCY PLOT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AB2C858E-76DD-9147-9CF8-4F8D7A6D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42" y="2840043"/>
            <a:ext cx="47498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1348C7A-5121-694D-830D-0E2093FD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80" y="861203"/>
            <a:ext cx="5325738" cy="57613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C95950-7532-0C45-85AA-CE47EF13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5746963-3131-5E4C-9DFD-28D6F620B68F}"/>
              </a:ext>
            </a:extLst>
          </p:cNvPr>
          <p:cNvSpPr/>
          <p:nvPr/>
        </p:nvSpPr>
        <p:spPr>
          <a:xfrm>
            <a:off x="2070100" y="4203700"/>
            <a:ext cx="4799518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23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2D50447-7714-A54D-BAFB-C2BF214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73" y="0"/>
            <a:ext cx="7262054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B701856-1426-5B4C-8E0E-3CD79A81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73" y="0"/>
            <a:ext cx="766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77B29-977F-C347-A697-A6585DCB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practice tasks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85220F-8E9D-C749-82FA-BD2F7A2C7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histidine related molecules are present in the urine data? What are these molecules and why are they present in urine?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many trigonelline metabolites are present in the urine data? Can you find indications as to why these metabolites are present in human urine?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14C5E9-22E5-F847-A10E-FCC703EE9E9E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7" name="Google Shape;203;p3">
            <a:extLst>
              <a:ext uri="{FF2B5EF4-FFF2-40B4-BE49-F238E27FC236}">
                <a16:creationId xmlns:a16="http://schemas.microsoft.com/office/drawing/2014/main" id="{E2D4C201-F4CF-E645-AFF6-BCA758175D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886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77B29-977F-C347-A697-A6585DCB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practice tasks (2)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85220F-8E9D-C749-82FA-BD2F7A2C7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How many drug related annotated motifs (degree &gt;= 5) can we find?</a:t>
            </a:r>
          </a:p>
          <a:p>
            <a:r>
              <a:rPr lang="en-US" dirty="0">
                <a:hlinkClick r:id="rId2"/>
              </a:rPr>
              <a:t>This paper* </a:t>
            </a:r>
            <a:r>
              <a:rPr lang="en-US" dirty="0"/>
              <a:t>describes the background of the data – a subset of urine samples described there was used for this MS2LDA experiment. Does this back up your findings? And do the fragmental patterns make sense?</a:t>
            </a:r>
          </a:p>
          <a:p>
            <a:r>
              <a:rPr lang="en-US" dirty="0"/>
              <a:t>Multiple substructures are sometimes found. Glucuronidation is a human phase II biotransformation – can you find molecules linked to other annotated motifs and say something about their structures? Additionally, can you further annotate a non-</a:t>
            </a:r>
            <a:r>
              <a:rPr lang="en-US" dirty="0" err="1"/>
              <a:t>dipeptidic</a:t>
            </a:r>
            <a:r>
              <a:rPr lang="en-US" dirty="0"/>
              <a:t> histidine metabolite?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/>
              <a:t>	*https://</a:t>
            </a:r>
            <a:r>
              <a:rPr lang="en-US" sz="1900" dirty="0" err="1"/>
              <a:t>link.springer.com</a:t>
            </a:r>
            <a:r>
              <a:rPr lang="en-US" sz="1900" dirty="0"/>
              <a:t>/article/10.1007/s11306-016-1064-z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A2DFD0-3E59-FC47-B775-32AEF7B77C45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7" name="Google Shape;203;p3">
            <a:extLst>
              <a:ext uri="{FF2B5EF4-FFF2-40B4-BE49-F238E27FC236}">
                <a16:creationId xmlns:a16="http://schemas.microsoft.com/office/drawing/2014/main" id="{AAF13556-A2F1-AD43-8503-AF9C3A2D36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634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Questions, Problems or Bugs?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bix-lab.ucsd.edu/display/Public/GNPS+Documentation+Page</a:t>
            </a:r>
          </a:p>
          <a:p>
            <a:r>
              <a:rPr lang="en-US" sz="2000" dirty="0"/>
              <a:t>groups.google.com/forum/#!forum/</a:t>
            </a:r>
            <a:r>
              <a:rPr lang="en-US" sz="2000" dirty="0" err="1"/>
              <a:t>molecular_networking_bug_reports</a:t>
            </a:r>
            <a:endParaRPr lang="en-US" sz="20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hlinkClick r:id="rId2"/>
              </a:rPr>
              <a:t>mwang87@gmail.com</a:t>
            </a:r>
            <a:endParaRPr lang="en-US" sz="2800" dirty="0"/>
          </a:p>
          <a:p>
            <a:r>
              <a:rPr lang="en-US" dirty="0">
                <a:hlinkClick r:id="rId3"/>
              </a:rPr>
              <a:t>lnothiasscaglia@ucsd.edu</a:t>
            </a:r>
            <a:endParaRPr lang="en-US" dirty="0"/>
          </a:p>
          <a:p>
            <a:r>
              <a:rPr lang="en-US" dirty="0">
                <a:hlinkClick r:id="rId4"/>
              </a:rPr>
              <a:t>enmeilin@gmail.com</a:t>
            </a:r>
            <a:endParaRPr lang="en-US" dirty="0"/>
          </a:p>
          <a:p>
            <a:r>
              <a:rPr lang="en-US" dirty="0">
                <a:hlinkClick r:id="rId5"/>
              </a:rPr>
              <a:t>zdenek.kamenik@email.cz</a:t>
            </a:r>
            <a:endParaRPr lang="en-US" sz="2800" dirty="0"/>
          </a:p>
          <a:p>
            <a:r>
              <a:rPr lang="en-US" dirty="0">
                <a:hlinkClick r:id="rId6"/>
              </a:rPr>
              <a:t>Justin.vanderHooft@wur.nl</a:t>
            </a:r>
            <a:endParaRPr lang="en-US" dirty="0"/>
          </a:p>
          <a:p>
            <a:r>
              <a:rPr lang="en-US" sz="2800" dirty="0">
                <a:hlinkClick r:id="rId7"/>
              </a:rPr>
              <a:t>pdorrestein@ucsd.edu</a:t>
            </a:r>
            <a:endParaRPr lang="en-US" sz="2800" dirty="0"/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608EE4-D23A-4D4D-9074-98DC332DC263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7" name="Google Shape;203;p3">
            <a:extLst>
              <a:ext uri="{FF2B5EF4-FFF2-40B4-BE49-F238E27FC236}">
                <a16:creationId xmlns:a16="http://schemas.microsoft.com/office/drawing/2014/main" id="{95FF7521-B4EC-504C-B26F-8C7239784CD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263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0C745-6C9F-5243-9FF9-3983A408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Extra slides with answers from here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E0DAD2F-BA9D-974D-B87B-87DA44634EBB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7" name="Google Shape;203;p3">
            <a:extLst>
              <a:ext uri="{FF2B5EF4-FFF2-40B4-BE49-F238E27FC236}">
                <a16:creationId xmlns:a16="http://schemas.microsoft.com/office/drawing/2014/main" id="{C607FFCB-7B37-5543-96CE-955783F919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800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C7460-F9B1-E94C-B6A9-4ACC7423B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MS2LDA Workshop practice tasks answers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4C6F66-8873-A84D-B66D-F4CB6EE71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9 histidine containing MS1 features – mainly dipeptides – protein degradation is a likely explanation.</a:t>
            </a:r>
          </a:p>
          <a:p>
            <a:endParaRPr lang="en-US" dirty="0"/>
          </a:p>
          <a:p>
            <a:r>
              <a:rPr lang="en-US" dirty="0"/>
              <a:t>3 Trigonelline containing MS1 features – Trigonelline is a </a:t>
            </a:r>
            <a:r>
              <a:rPr lang="en-US" dirty="0">
                <a:hlinkClick r:id="rId2"/>
              </a:rPr>
              <a:t>biomarker</a:t>
            </a:r>
            <a:r>
              <a:rPr lang="en-US" dirty="0"/>
              <a:t> for coffee, legumes, and soy products and is most likely diet-derived.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5D47B5C-B690-9345-910A-C4E61742210E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7" name="Google Shape;203;p3">
            <a:extLst>
              <a:ext uri="{FF2B5EF4-FFF2-40B4-BE49-F238E27FC236}">
                <a16:creationId xmlns:a16="http://schemas.microsoft.com/office/drawing/2014/main" id="{78D2FADD-F0EB-9140-A8AB-1AA2F374D6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13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61948-3E18-5E43-8D03-EDFAEADA1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60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Substructure analysis by finding fragmental patterns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6AA71A10-0531-084B-8B36-BC6EBF983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793150"/>
            <a:ext cx="6400800" cy="1752600"/>
          </a:xfrm>
        </p:spPr>
        <p:txBody>
          <a:bodyPr/>
          <a:lstStyle/>
          <a:p>
            <a:r>
              <a:rPr lang="en-US" dirty="0"/>
              <a:t>Topic modelling for metabolomics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E9349-1E42-4B40-8C75-DF868C0FAD53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E16D781-0DF7-0749-96F2-30EEA8E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0019"/>
            <a:ext cx="9144000" cy="2438400"/>
          </a:xfrm>
          <a:prstGeom prst="rect">
            <a:avLst/>
          </a:prstGeom>
        </p:spPr>
      </p:pic>
      <p:pic>
        <p:nvPicPr>
          <p:cNvPr id="7" name="Google Shape;203;p3">
            <a:extLst>
              <a:ext uri="{FF2B5EF4-FFF2-40B4-BE49-F238E27FC236}">
                <a16:creationId xmlns:a16="http://schemas.microsoft.com/office/drawing/2014/main" id="{80BC3309-C442-9144-9AD7-80D399466A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582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5DFF0-DBE1-DC41-89E3-0AD7F78B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MS2LDA Workshop practice answers (2)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AE28AB-6629-E74C-87B5-44AD4D000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8 drug-related motifs --&gt; </a:t>
            </a:r>
            <a:r>
              <a:rPr lang="nl-NL" sz="2000" dirty="0"/>
              <a:t> </a:t>
            </a:r>
          </a:p>
          <a:p>
            <a:pPr lvl="1"/>
            <a:r>
              <a:rPr lang="nl-NL" sz="2000" dirty="0"/>
              <a:t>Mass2Motif </a:t>
            </a:r>
            <a:r>
              <a:rPr lang="nl-NL" sz="2000" dirty="0" err="1"/>
              <a:t>related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benzenesulfonylamide</a:t>
            </a:r>
            <a:r>
              <a:rPr lang="nl-NL" sz="2000" dirty="0"/>
              <a:t> </a:t>
            </a:r>
            <a:r>
              <a:rPr lang="nl-NL" sz="2000" dirty="0" err="1"/>
              <a:t>substructure</a:t>
            </a:r>
            <a:r>
              <a:rPr lang="nl-NL" sz="2000" dirty="0"/>
              <a:t>, </a:t>
            </a:r>
          </a:p>
          <a:p>
            <a:pPr lvl="1"/>
            <a:r>
              <a:rPr lang="nl-NL" sz="2000" dirty="0"/>
              <a:t>Mass2Motifs </a:t>
            </a:r>
            <a:r>
              <a:rPr lang="nl-NL" sz="2000" dirty="0" err="1"/>
              <a:t>related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paracetamol, </a:t>
            </a:r>
            <a:r>
              <a:rPr lang="nl-NL" sz="2000" dirty="0" err="1"/>
              <a:t>methoxyparacetamol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paracetamol </a:t>
            </a:r>
            <a:r>
              <a:rPr lang="nl-NL" sz="2000" dirty="0" err="1"/>
              <a:t>mercapturate</a:t>
            </a:r>
            <a:r>
              <a:rPr lang="nl-NL" sz="2000" dirty="0"/>
              <a:t>,</a:t>
            </a:r>
          </a:p>
          <a:p>
            <a:pPr lvl="1"/>
            <a:r>
              <a:rPr lang="nl-NL" sz="2000" dirty="0"/>
              <a:t>Mass2Motif </a:t>
            </a:r>
            <a:r>
              <a:rPr lang="nl-NL" sz="2000" dirty="0" err="1"/>
              <a:t>related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Verapamil </a:t>
            </a:r>
            <a:r>
              <a:rPr lang="nl-NL" sz="2000" dirty="0" err="1"/>
              <a:t>structure</a:t>
            </a:r>
            <a:endParaRPr lang="nl-NL" sz="2000" dirty="0"/>
          </a:p>
          <a:p>
            <a:pPr lvl="1"/>
            <a:r>
              <a:rPr lang="nl-NL" sz="2000" dirty="0"/>
              <a:t>Mass2Motif </a:t>
            </a:r>
            <a:r>
              <a:rPr lang="nl-NL" sz="2000" dirty="0" err="1"/>
              <a:t>related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sartan-based</a:t>
            </a:r>
            <a:r>
              <a:rPr lang="nl-NL" sz="2000" dirty="0"/>
              <a:t> drugs (</a:t>
            </a:r>
            <a:r>
              <a:rPr lang="nl-NL" sz="2000" dirty="0" err="1"/>
              <a:t>Irbesartan</a:t>
            </a:r>
            <a:r>
              <a:rPr lang="nl-NL" sz="2000" dirty="0"/>
              <a:t>, </a:t>
            </a:r>
            <a:r>
              <a:rPr lang="nl-NL" sz="2000" dirty="0" err="1"/>
              <a:t>Valsartan</a:t>
            </a:r>
            <a:r>
              <a:rPr lang="nl-NL" sz="2000" dirty="0"/>
              <a:t>),</a:t>
            </a:r>
          </a:p>
          <a:p>
            <a:pPr lvl="1"/>
            <a:r>
              <a:rPr lang="nl-NL" sz="2000" dirty="0"/>
              <a:t>Mass2Motif </a:t>
            </a:r>
            <a:r>
              <a:rPr lang="nl-NL" sz="2000" dirty="0" err="1"/>
              <a:t>related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Clopidogrel</a:t>
            </a:r>
          </a:p>
          <a:p>
            <a:pPr lvl="1"/>
            <a:r>
              <a:rPr lang="en-US" sz="2000" dirty="0"/>
              <a:t>Mass2Motif related to Diltiazem</a:t>
            </a:r>
          </a:p>
          <a:p>
            <a:r>
              <a:rPr lang="en-US" sz="2400" dirty="0"/>
              <a:t>Yes, mainly antihypertensive drugs and the fragments in the Mass2Motifs correspond well to those listed in the supporting information of the paper.</a:t>
            </a:r>
          </a:p>
          <a:p>
            <a:r>
              <a:rPr lang="en-US" sz="2400" dirty="0"/>
              <a:t>Paracetamol-</a:t>
            </a:r>
            <a:r>
              <a:rPr lang="en-US" sz="2400" i="1" dirty="0"/>
              <a:t>O</a:t>
            </a:r>
            <a:r>
              <a:rPr lang="en-US" sz="2400" dirty="0"/>
              <a:t>-glucuronide, two </a:t>
            </a:r>
            <a:r>
              <a:rPr lang="en-US" sz="2400" dirty="0" err="1"/>
              <a:t>glucuronidated</a:t>
            </a:r>
            <a:r>
              <a:rPr lang="en-US" sz="2400" dirty="0"/>
              <a:t> Verapamil metabolites – N-</a:t>
            </a:r>
            <a:r>
              <a:rPr lang="en-US" sz="2400" dirty="0" err="1"/>
              <a:t>pentosylated</a:t>
            </a:r>
            <a:r>
              <a:rPr lang="en-US" sz="2400" dirty="0"/>
              <a:t> histidine</a:t>
            </a:r>
          </a:p>
          <a:p>
            <a:endParaRPr lang="nl-NL" sz="2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624622F-2E72-D544-9441-65956517552C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7" name="Google Shape;203;p3">
            <a:extLst>
              <a:ext uri="{FF2B5EF4-FFF2-40B4-BE49-F238E27FC236}">
                <a16:creationId xmlns:a16="http://schemas.microsoft.com/office/drawing/2014/main" id="{345FB73C-CEFF-A640-B77C-371F599B6D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77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F3815-531A-E841-B7C2-00417112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50" y="17191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9EF056-F18C-2048-8990-6AF1FD70D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22" y="2522793"/>
            <a:ext cx="8229600" cy="4525963"/>
          </a:xfrm>
        </p:spPr>
        <p:txBody>
          <a:bodyPr/>
          <a:lstStyle/>
          <a:p>
            <a:r>
              <a:rPr lang="en-US" sz="2800" dirty="0"/>
              <a:t>Manual interpretation of fragmentation patterns guide in annotation and chemical classification</a:t>
            </a:r>
          </a:p>
          <a:p>
            <a:r>
              <a:rPr lang="en-US" sz="2800" dirty="0"/>
              <a:t>Automated recognition of mass fragmental motifs speeds up analysis and enables it at large scale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Software tool can be linked to other analyses</a:t>
            </a:r>
          </a:p>
          <a:p>
            <a:endParaRPr lang="en-US" dirty="0"/>
          </a:p>
        </p:txBody>
      </p:sp>
      <p:grpSp>
        <p:nvGrpSpPr>
          <p:cNvPr id="5" name="Group 73">
            <a:extLst>
              <a:ext uri="{FF2B5EF4-FFF2-40B4-BE49-F238E27FC236}">
                <a16:creationId xmlns:a16="http://schemas.microsoft.com/office/drawing/2014/main" id="{84C5AEAA-2C43-7048-A000-46B1AF15B13F}"/>
              </a:ext>
            </a:extLst>
          </p:cNvPr>
          <p:cNvGrpSpPr/>
          <p:nvPr/>
        </p:nvGrpSpPr>
        <p:grpSpPr>
          <a:xfrm>
            <a:off x="710345" y="4630505"/>
            <a:ext cx="1909960" cy="1221315"/>
            <a:chOff x="395536" y="5044534"/>
            <a:chExt cx="2232248" cy="1427401"/>
          </a:xfrm>
        </p:grpSpPr>
        <p:cxnSp>
          <p:nvCxnSpPr>
            <p:cNvPr id="6" name="Straight Connector 74">
              <a:extLst>
                <a:ext uri="{FF2B5EF4-FFF2-40B4-BE49-F238E27FC236}">
                  <a16:creationId xmlns:a16="http://schemas.microsoft.com/office/drawing/2014/main" id="{7BED4681-89E2-E341-85B4-B203F958FD1E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75">
              <a:extLst>
                <a:ext uri="{FF2B5EF4-FFF2-40B4-BE49-F238E27FC236}">
                  <a16:creationId xmlns:a16="http://schemas.microsoft.com/office/drawing/2014/main" id="{559E58BF-5B45-4645-B833-A661D25918AD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6">
              <a:extLst>
                <a:ext uri="{FF2B5EF4-FFF2-40B4-BE49-F238E27FC236}">
                  <a16:creationId xmlns:a16="http://schemas.microsoft.com/office/drawing/2014/main" id="{5DCA62D7-B497-174A-BAF9-B2186F0365A1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77">
              <a:extLst>
                <a:ext uri="{FF2B5EF4-FFF2-40B4-BE49-F238E27FC236}">
                  <a16:creationId xmlns:a16="http://schemas.microsoft.com/office/drawing/2014/main" id="{8F408941-F33E-5D4B-951B-D1C72C724FC8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78">
              <a:extLst>
                <a:ext uri="{FF2B5EF4-FFF2-40B4-BE49-F238E27FC236}">
                  <a16:creationId xmlns:a16="http://schemas.microsoft.com/office/drawing/2014/main" id="{F9BF5EF2-F08B-3B41-9EC5-A1BB30E74482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79">
              <a:extLst>
                <a:ext uri="{FF2B5EF4-FFF2-40B4-BE49-F238E27FC236}">
                  <a16:creationId xmlns:a16="http://schemas.microsoft.com/office/drawing/2014/main" id="{B1F558C0-D165-EC45-86BB-9DCFEF710974}"/>
                </a:ext>
              </a:extLst>
            </p:cNvPr>
            <p:cNvSpPr txBox="1"/>
            <p:nvPr/>
          </p:nvSpPr>
          <p:spPr>
            <a:xfrm>
              <a:off x="1169747" y="610260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m/z</a:t>
              </a:r>
            </a:p>
          </p:txBody>
        </p:sp>
        <p:cxnSp>
          <p:nvCxnSpPr>
            <p:cNvPr id="12" name="Straight Connector 80">
              <a:extLst>
                <a:ext uri="{FF2B5EF4-FFF2-40B4-BE49-F238E27FC236}">
                  <a16:creationId xmlns:a16="http://schemas.microsoft.com/office/drawing/2014/main" id="{C092493A-05A4-4145-AD0B-F8C6FD640723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81">
              <a:extLst>
                <a:ext uri="{FF2B5EF4-FFF2-40B4-BE49-F238E27FC236}">
                  <a16:creationId xmlns:a16="http://schemas.microsoft.com/office/drawing/2014/main" id="{85631B3F-0EF2-D141-BF14-0ED4DABFB686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2">
              <a:extLst>
                <a:ext uri="{FF2B5EF4-FFF2-40B4-BE49-F238E27FC236}">
                  <a16:creationId xmlns:a16="http://schemas.microsoft.com/office/drawing/2014/main" id="{50A2BB24-B46E-7F41-B32B-0E3E2AE980CB}"/>
                </a:ext>
              </a:extLst>
            </p:cNvPr>
            <p:cNvSpPr txBox="1"/>
            <p:nvPr/>
          </p:nvSpPr>
          <p:spPr>
            <a:xfrm>
              <a:off x="557470" y="5065055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MS2</a:t>
              </a:r>
            </a:p>
          </p:txBody>
        </p:sp>
        <p:sp>
          <p:nvSpPr>
            <p:cNvPr id="15" name="Rounded Rectangle 83">
              <a:extLst>
                <a:ext uri="{FF2B5EF4-FFF2-40B4-BE49-F238E27FC236}">
                  <a16:creationId xmlns:a16="http://schemas.microsoft.com/office/drawing/2014/main" id="{0ED08624-A2FA-524C-B3BF-1A91B4FFE041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73">
            <a:extLst>
              <a:ext uri="{FF2B5EF4-FFF2-40B4-BE49-F238E27FC236}">
                <a16:creationId xmlns:a16="http://schemas.microsoft.com/office/drawing/2014/main" id="{B412D94B-9EE8-2A45-B8CD-EFD9C0D6E773}"/>
              </a:ext>
            </a:extLst>
          </p:cNvPr>
          <p:cNvGrpSpPr/>
          <p:nvPr/>
        </p:nvGrpSpPr>
        <p:grpSpPr>
          <a:xfrm>
            <a:off x="2104649" y="4323673"/>
            <a:ext cx="2033207" cy="1300125"/>
            <a:chOff x="395536" y="5044534"/>
            <a:chExt cx="2232248" cy="1427401"/>
          </a:xfrm>
        </p:grpSpPr>
        <p:cxnSp>
          <p:nvCxnSpPr>
            <p:cNvPr id="39" name="Straight Connector 74">
              <a:extLst>
                <a:ext uri="{FF2B5EF4-FFF2-40B4-BE49-F238E27FC236}">
                  <a16:creationId xmlns:a16="http://schemas.microsoft.com/office/drawing/2014/main" id="{857A195F-A9D7-694D-BDDC-CE8354577201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75">
              <a:extLst>
                <a:ext uri="{FF2B5EF4-FFF2-40B4-BE49-F238E27FC236}">
                  <a16:creationId xmlns:a16="http://schemas.microsoft.com/office/drawing/2014/main" id="{1681A0D5-863B-544A-8849-7297E393B75C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76">
              <a:extLst>
                <a:ext uri="{FF2B5EF4-FFF2-40B4-BE49-F238E27FC236}">
                  <a16:creationId xmlns:a16="http://schemas.microsoft.com/office/drawing/2014/main" id="{8A988BDC-EC06-2640-962C-A6BB87455D71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77">
              <a:extLst>
                <a:ext uri="{FF2B5EF4-FFF2-40B4-BE49-F238E27FC236}">
                  <a16:creationId xmlns:a16="http://schemas.microsoft.com/office/drawing/2014/main" id="{FE210169-4302-F140-9CBF-080B5475F4D2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78">
              <a:extLst>
                <a:ext uri="{FF2B5EF4-FFF2-40B4-BE49-F238E27FC236}">
                  <a16:creationId xmlns:a16="http://schemas.microsoft.com/office/drawing/2014/main" id="{C98F0E75-7C9E-4145-B9FA-0CCE86B2AABC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9">
              <a:extLst>
                <a:ext uri="{FF2B5EF4-FFF2-40B4-BE49-F238E27FC236}">
                  <a16:creationId xmlns:a16="http://schemas.microsoft.com/office/drawing/2014/main" id="{23623C75-DB0B-AA45-9C8C-D63B881C1CD1}"/>
                </a:ext>
              </a:extLst>
            </p:cNvPr>
            <p:cNvSpPr txBox="1"/>
            <p:nvPr/>
          </p:nvSpPr>
          <p:spPr>
            <a:xfrm>
              <a:off x="1169747" y="610260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m/z</a:t>
              </a:r>
            </a:p>
          </p:txBody>
        </p:sp>
        <p:cxnSp>
          <p:nvCxnSpPr>
            <p:cNvPr id="45" name="Straight Connector 80">
              <a:extLst>
                <a:ext uri="{FF2B5EF4-FFF2-40B4-BE49-F238E27FC236}">
                  <a16:creationId xmlns:a16="http://schemas.microsoft.com/office/drawing/2014/main" id="{F7820337-8ADC-6644-A6D7-C54B95C22547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81">
              <a:extLst>
                <a:ext uri="{FF2B5EF4-FFF2-40B4-BE49-F238E27FC236}">
                  <a16:creationId xmlns:a16="http://schemas.microsoft.com/office/drawing/2014/main" id="{3C561026-F086-8F4E-BED2-53367B11C71E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82">
              <a:extLst>
                <a:ext uri="{FF2B5EF4-FFF2-40B4-BE49-F238E27FC236}">
                  <a16:creationId xmlns:a16="http://schemas.microsoft.com/office/drawing/2014/main" id="{17E56CBE-BA06-F944-B478-6DA58AF4B9CF}"/>
                </a:ext>
              </a:extLst>
            </p:cNvPr>
            <p:cNvSpPr txBox="1"/>
            <p:nvPr/>
          </p:nvSpPr>
          <p:spPr>
            <a:xfrm>
              <a:off x="557470" y="5065055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MS2</a:t>
              </a:r>
            </a:p>
          </p:txBody>
        </p:sp>
        <p:sp>
          <p:nvSpPr>
            <p:cNvPr id="48" name="Rounded Rectangle 83">
              <a:extLst>
                <a:ext uri="{FF2B5EF4-FFF2-40B4-BE49-F238E27FC236}">
                  <a16:creationId xmlns:a16="http://schemas.microsoft.com/office/drawing/2014/main" id="{88B7B448-5A3D-2743-85E3-DBEB155371C7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73">
            <a:extLst>
              <a:ext uri="{FF2B5EF4-FFF2-40B4-BE49-F238E27FC236}">
                <a16:creationId xmlns:a16="http://schemas.microsoft.com/office/drawing/2014/main" id="{6A4E302F-93A6-6F49-BB8F-38BF57A3FF6B}"/>
              </a:ext>
            </a:extLst>
          </p:cNvPr>
          <p:cNvGrpSpPr/>
          <p:nvPr/>
        </p:nvGrpSpPr>
        <p:grpSpPr>
          <a:xfrm>
            <a:off x="3469013" y="4679691"/>
            <a:ext cx="1892791" cy="1210337"/>
            <a:chOff x="395536" y="5044534"/>
            <a:chExt cx="2232248" cy="1427401"/>
          </a:xfrm>
        </p:grpSpPr>
        <p:cxnSp>
          <p:nvCxnSpPr>
            <p:cNvPr id="50" name="Straight Connector 74">
              <a:extLst>
                <a:ext uri="{FF2B5EF4-FFF2-40B4-BE49-F238E27FC236}">
                  <a16:creationId xmlns:a16="http://schemas.microsoft.com/office/drawing/2014/main" id="{EE2E423A-6C99-7143-8258-3BF1D033FABD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75">
              <a:extLst>
                <a:ext uri="{FF2B5EF4-FFF2-40B4-BE49-F238E27FC236}">
                  <a16:creationId xmlns:a16="http://schemas.microsoft.com/office/drawing/2014/main" id="{1B63136A-C38E-C342-810B-B8E48649AB92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76">
              <a:extLst>
                <a:ext uri="{FF2B5EF4-FFF2-40B4-BE49-F238E27FC236}">
                  <a16:creationId xmlns:a16="http://schemas.microsoft.com/office/drawing/2014/main" id="{3C1568CF-894F-194C-A543-0DA314FEBA04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77">
              <a:extLst>
                <a:ext uri="{FF2B5EF4-FFF2-40B4-BE49-F238E27FC236}">
                  <a16:creationId xmlns:a16="http://schemas.microsoft.com/office/drawing/2014/main" id="{7E5D5758-B3A4-1941-A453-2820C670EF25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78">
              <a:extLst>
                <a:ext uri="{FF2B5EF4-FFF2-40B4-BE49-F238E27FC236}">
                  <a16:creationId xmlns:a16="http://schemas.microsoft.com/office/drawing/2014/main" id="{2004AF0A-3313-D747-B29E-201E4FB881B3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79">
              <a:extLst>
                <a:ext uri="{FF2B5EF4-FFF2-40B4-BE49-F238E27FC236}">
                  <a16:creationId xmlns:a16="http://schemas.microsoft.com/office/drawing/2014/main" id="{97A24748-3863-6345-8A5D-CB8E94F21381}"/>
                </a:ext>
              </a:extLst>
            </p:cNvPr>
            <p:cNvSpPr txBox="1"/>
            <p:nvPr/>
          </p:nvSpPr>
          <p:spPr>
            <a:xfrm>
              <a:off x="1169747" y="610260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m/z</a:t>
              </a:r>
            </a:p>
          </p:txBody>
        </p:sp>
        <p:cxnSp>
          <p:nvCxnSpPr>
            <p:cNvPr id="56" name="Straight Connector 80">
              <a:extLst>
                <a:ext uri="{FF2B5EF4-FFF2-40B4-BE49-F238E27FC236}">
                  <a16:creationId xmlns:a16="http://schemas.microsoft.com/office/drawing/2014/main" id="{EF4DF67E-FBCE-F24D-9D24-C51C7825AD5E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81">
              <a:extLst>
                <a:ext uri="{FF2B5EF4-FFF2-40B4-BE49-F238E27FC236}">
                  <a16:creationId xmlns:a16="http://schemas.microsoft.com/office/drawing/2014/main" id="{FBD2C86C-3350-774B-A762-050046B82CD8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82">
              <a:extLst>
                <a:ext uri="{FF2B5EF4-FFF2-40B4-BE49-F238E27FC236}">
                  <a16:creationId xmlns:a16="http://schemas.microsoft.com/office/drawing/2014/main" id="{DBEBAAB8-D9F8-9E4D-84BA-562EE4FF5A53}"/>
                </a:ext>
              </a:extLst>
            </p:cNvPr>
            <p:cNvSpPr txBox="1"/>
            <p:nvPr/>
          </p:nvSpPr>
          <p:spPr>
            <a:xfrm>
              <a:off x="557470" y="5065055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MS2</a:t>
              </a:r>
            </a:p>
          </p:txBody>
        </p:sp>
        <p:sp>
          <p:nvSpPr>
            <p:cNvPr id="59" name="Rounded Rectangle 83">
              <a:extLst>
                <a:ext uri="{FF2B5EF4-FFF2-40B4-BE49-F238E27FC236}">
                  <a16:creationId xmlns:a16="http://schemas.microsoft.com/office/drawing/2014/main" id="{C9F33DFB-6666-F544-8342-EE54CE44A5B2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0" name="Group 84">
            <a:extLst>
              <a:ext uri="{FF2B5EF4-FFF2-40B4-BE49-F238E27FC236}">
                <a16:creationId xmlns:a16="http://schemas.microsoft.com/office/drawing/2014/main" id="{2C1C56AA-4AF7-5644-9021-F42207097B4E}"/>
              </a:ext>
            </a:extLst>
          </p:cNvPr>
          <p:cNvGrpSpPr/>
          <p:nvPr/>
        </p:nvGrpSpPr>
        <p:grpSpPr>
          <a:xfrm>
            <a:off x="6752107" y="4760881"/>
            <a:ext cx="1825235" cy="1167138"/>
            <a:chOff x="395536" y="5044534"/>
            <a:chExt cx="2232248" cy="1427401"/>
          </a:xfrm>
        </p:grpSpPr>
        <p:cxnSp>
          <p:nvCxnSpPr>
            <p:cNvPr id="61" name="Straight Connector 85">
              <a:extLst>
                <a:ext uri="{FF2B5EF4-FFF2-40B4-BE49-F238E27FC236}">
                  <a16:creationId xmlns:a16="http://schemas.microsoft.com/office/drawing/2014/main" id="{FBFCFAD8-6FE2-AA4C-93DE-32C5247ABB6C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6">
              <a:extLst>
                <a:ext uri="{FF2B5EF4-FFF2-40B4-BE49-F238E27FC236}">
                  <a16:creationId xmlns:a16="http://schemas.microsoft.com/office/drawing/2014/main" id="{FF77EC03-4DBE-5A4E-8AD3-115A0D1F6B82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87">
              <a:extLst>
                <a:ext uri="{FF2B5EF4-FFF2-40B4-BE49-F238E27FC236}">
                  <a16:creationId xmlns:a16="http://schemas.microsoft.com/office/drawing/2014/main" id="{C4B83806-CE16-B040-BF09-3F5F3CF0C84E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88">
              <a:extLst>
                <a:ext uri="{FF2B5EF4-FFF2-40B4-BE49-F238E27FC236}">
                  <a16:creationId xmlns:a16="http://schemas.microsoft.com/office/drawing/2014/main" id="{DA28285A-1CD6-274F-8274-7D2243FA335E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89">
              <a:extLst>
                <a:ext uri="{FF2B5EF4-FFF2-40B4-BE49-F238E27FC236}">
                  <a16:creationId xmlns:a16="http://schemas.microsoft.com/office/drawing/2014/main" id="{14DCFE94-540F-C949-8B72-08779F76BBA6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90">
              <a:extLst>
                <a:ext uri="{FF2B5EF4-FFF2-40B4-BE49-F238E27FC236}">
                  <a16:creationId xmlns:a16="http://schemas.microsoft.com/office/drawing/2014/main" id="{097A3045-70CF-7F45-8560-59869A303DA5}"/>
                </a:ext>
              </a:extLst>
            </p:cNvPr>
            <p:cNvSpPr txBox="1"/>
            <p:nvPr/>
          </p:nvSpPr>
          <p:spPr>
            <a:xfrm>
              <a:off x="1169747" y="610260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m/z</a:t>
              </a:r>
            </a:p>
          </p:txBody>
        </p:sp>
        <p:cxnSp>
          <p:nvCxnSpPr>
            <p:cNvPr id="67" name="Straight Connector 91">
              <a:extLst>
                <a:ext uri="{FF2B5EF4-FFF2-40B4-BE49-F238E27FC236}">
                  <a16:creationId xmlns:a16="http://schemas.microsoft.com/office/drawing/2014/main" id="{A24A59E7-46F4-A240-8BB9-6F5E6921059C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2">
              <a:extLst>
                <a:ext uri="{FF2B5EF4-FFF2-40B4-BE49-F238E27FC236}">
                  <a16:creationId xmlns:a16="http://schemas.microsoft.com/office/drawing/2014/main" id="{2B1B8403-D6EF-7646-99B4-C331BD72384E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93">
              <a:extLst>
                <a:ext uri="{FF2B5EF4-FFF2-40B4-BE49-F238E27FC236}">
                  <a16:creationId xmlns:a16="http://schemas.microsoft.com/office/drawing/2014/main" id="{A28FFB55-47BC-EB4E-B81A-2D6980472602}"/>
                </a:ext>
              </a:extLst>
            </p:cNvPr>
            <p:cNvSpPr txBox="1"/>
            <p:nvPr/>
          </p:nvSpPr>
          <p:spPr>
            <a:xfrm>
              <a:off x="557470" y="5065055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MS2</a:t>
              </a:r>
            </a:p>
          </p:txBody>
        </p:sp>
        <p:sp>
          <p:nvSpPr>
            <p:cNvPr id="70" name="Rounded Rectangle 94">
              <a:extLst>
                <a:ext uri="{FF2B5EF4-FFF2-40B4-BE49-F238E27FC236}">
                  <a16:creationId xmlns:a16="http://schemas.microsoft.com/office/drawing/2014/main" id="{3DD85BB4-08CD-4540-A166-0EB71DC0E954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1" name="Group 62">
            <a:extLst>
              <a:ext uri="{FF2B5EF4-FFF2-40B4-BE49-F238E27FC236}">
                <a16:creationId xmlns:a16="http://schemas.microsoft.com/office/drawing/2014/main" id="{609EE0BB-C1C3-1149-9F5E-080F3ED091B0}"/>
              </a:ext>
            </a:extLst>
          </p:cNvPr>
          <p:cNvGrpSpPr/>
          <p:nvPr/>
        </p:nvGrpSpPr>
        <p:grpSpPr>
          <a:xfrm>
            <a:off x="4925920" y="4348104"/>
            <a:ext cx="2033207" cy="1300125"/>
            <a:chOff x="395536" y="5044534"/>
            <a:chExt cx="2232248" cy="1427401"/>
          </a:xfrm>
        </p:grpSpPr>
        <p:cxnSp>
          <p:nvCxnSpPr>
            <p:cNvPr id="72" name="Straight Connector 63">
              <a:extLst>
                <a:ext uri="{FF2B5EF4-FFF2-40B4-BE49-F238E27FC236}">
                  <a16:creationId xmlns:a16="http://schemas.microsoft.com/office/drawing/2014/main" id="{1567BEC1-D0D6-E444-853D-D50D3BAB24A7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64">
              <a:extLst>
                <a:ext uri="{FF2B5EF4-FFF2-40B4-BE49-F238E27FC236}">
                  <a16:creationId xmlns:a16="http://schemas.microsoft.com/office/drawing/2014/main" id="{C36D50A8-318F-9A4D-A7F8-A858D8C39F1A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65">
              <a:extLst>
                <a:ext uri="{FF2B5EF4-FFF2-40B4-BE49-F238E27FC236}">
                  <a16:creationId xmlns:a16="http://schemas.microsoft.com/office/drawing/2014/main" id="{C45329B5-58D7-5745-9D5C-F024285D0EAF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66">
              <a:extLst>
                <a:ext uri="{FF2B5EF4-FFF2-40B4-BE49-F238E27FC236}">
                  <a16:creationId xmlns:a16="http://schemas.microsoft.com/office/drawing/2014/main" id="{AB9638AD-425A-B443-BA77-B3123D391AD8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67">
              <a:extLst>
                <a:ext uri="{FF2B5EF4-FFF2-40B4-BE49-F238E27FC236}">
                  <a16:creationId xmlns:a16="http://schemas.microsoft.com/office/drawing/2014/main" id="{D00D29CB-BF5E-054B-BFFB-EFA83F74EDDB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68">
              <a:extLst>
                <a:ext uri="{FF2B5EF4-FFF2-40B4-BE49-F238E27FC236}">
                  <a16:creationId xmlns:a16="http://schemas.microsoft.com/office/drawing/2014/main" id="{F91653F9-18AC-F645-8699-64278594EECD}"/>
                </a:ext>
              </a:extLst>
            </p:cNvPr>
            <p:cNvSpPr txBox="1"/>
            <p:nvPr/>
          </p:nvSpPr>
          <p:spPr>
            <a:xfrm>
              <a:off x="1169747" y="610260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m/z</a:t>
              </a:r>
            </a:p>
          </p:txBody>
        </p:sp>
        <p:cxnSp>
          <p:nvCxnSpPr>
            <p:cNvPr id="78" name="Straight Connector 69">
              <a:extLst>
                <a:ext uri="{FF2B5EF4-FFF2-40B4-BE49-F238E27FC236}">
                  <a16:creationId xmlns:a16="http://schemas.microsoft.com/office/drawing/2014/main" id="{F5FBE7B1-42BE-2D4D-89D0-13C4C0F20D4D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0">
              <a:extLst>
                <a:ext uri="{FF2B5EF4-FFF2-40B4-BE49-F238E27FC236}">
                  <a16:creationId xmlns:a16="http://schemas.microsoft.com/office/drawing/2014/main" id="{3967B008-6F77-6A45-9950-98841D1DABC1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1">
              <a:extLst>
                <a:ext uri="{FF2B5EF4-FFF2-40B4-BE49-F238E27FC236}">
                  <a16:creationId xmlns:a16="http://schemas.microsoft.com/office/drawing/2014/main" id="{E364A69B-4851-6442-AD0B-B40597A3FE54}"/>
                </a:ext>
              </a:extLst>
            </p:cNvPr>
            <p:cNvSpPr txBox="1"/>
            <p:nvPr/>
          </p:nvSpPr>
          <p:spPr>
            <a:xfrm>
              <a:off x="557470" y="5065055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MS2</a:t>
              </a:r>
            </a:p>
          </p:txBody>
        </p:sp>
        <p:sp>
          <p:nvSpPr>
            <p:cNvPr id="81" name="Rounded Rectangle 72">
              <a:extLst>
                <a:ext uri="{FF2B5EF4-FFF2-40B4-BE49-F238E27FC236}">
                  <a16:creationId xmlns:a16="http://schemas.microsoft.com/office/drawing/2014/main" id="{9D9409C6-CF5D-4D41-A3BA-D0E3B7980CBF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2" name="Group 73">
            <a:extLst>
              <a:ext uri="{FF2B5EF4-FFF2-40B4-BE49-F238E27FC236}">
                <a16:creationId xmlns:a16="http://schemas.microsoft.com/office/drawing/2014/main" id="{269FB43D-FA02-AE40-830A-02ADA633CFAE}"/>
              </a:ext>
            </a:extLst>
          </p:cNvPr>
          <p:cNvGrpSpPr/>
          <p:nvPr/>
        </p:nvGrpSpPr>
        <p:grpSpPr>
          <a:xfrm>
            <a:off x="3391360" y="1211073"/>
            <a:ext cx="2232248" cy="1427401"/>
            <a:chOff x="395536" y="5044534"/>
            <a:chExt cx="2232248" cy="1427401"/>
          </a:xfrm>
        </p:grpSpPr>
        <p:cxnSp>
          <p:nvCxnSpPr>
            <p:cNvPr id="83" name="Straight Connector 74">
              <a:extLst>
                <a:ext uri="{FF2B5EF4-FFF2-40B4-BE49-F238E27FC236}">
                  <a16:creationId xmlns:a16="http://schemas.microsoft.com/office/drawing/2014/main" id="{09216B07-9EDA-4B49-95BA-1E9D4A71F0ED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75">
              <a:extLst>
                <a:ext uri="{FF2B5EF4-FFF2-40B4-BE49-F238E27FC236}">
                  <a16:creationId xmlns:a16="http://schemas.microsoft.com/office/drawing/2014/main" id="{498BADC4-DE3F-5248-B5C2-A0C7F30601D5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76">
              <a:extLst>
                <a:ext uri="{FF2B5EF4-FFF2-40B4-BE49-F238E27FC236}">
                  <a16:creationId xmlns:a16="http://schemas.microsoft.com/office/drawing/2014/main" id="{C19F812B-6847-8A44-B745-17DDAEFB68B4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77">
              <a:extLst>
                <a:ext uri="{FF2B5EF4-FFF2-40B4-BE49-F238E27FC236}">
                  <a16:creationId xmlns:a16="http://schemas.microsoft.com/office/drawing/2014/main" id="{D68C753B-54E5-A143-AC14-3369EF24E21C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78">
              <a:extLst>
                <a:ext uri="{FF2B5EF4-FFF2-40B4-BE49-F238E27FC236}">
                  <a16:creationId xmlns:a16="http://schemas.microsoft.com/office/drawing/2014/main" id="{34B59D3A-AFDF-3D4A-A870-3ED79F709BC4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79">
              <a:extLst>
                <a:ext uri="{FF2B5EF4-FFF2-40B4-BE49-F238E27FC236}">
                  <a16:creationId xmlns:a16="http://schemas.microsoft.com/office/drawing/2014/main" id="{3D98CC84-DBEC-F442-B0BD-C0F04AD0621B}"/>
                </a:ext>
              </a:extLst>
            </p:cNvPr>
            <p:cNvSpPr txBox="1"/>
            <p:nvPr/>
          </p:nvSpPr>
          <p:spPr>
            <a:xfrm>
              <a:off x="1169747" y="610260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m/z</a:t>
              </a:r>
            </a:p>
          </p:txBody>
        </p:sp>
        <p:cxnSp>
          <p:nvCxnSpPr>
            <p:cNvPr id="89" name="Straight Connector 80">
              <a:extLst>
                <a:ext uri="{FF2B5EF4-FFF2-40B4-BE49-F238E27FC236}">
                  <a16:creationId xmlns:a16="http://schemas.microsoft.com/office/drawing/2014/main" id="{07320E0B-36B8-264B-80BE-158091AC1A51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1">
              <a:extLst>
                <a:ext uri="{FF2B5EF4-FFF2-40B4-BE49-F238E27FC236}">
                  <a16:creationId xmlns:a16="http://schemas.microsoft.com/office/drawing/2014/main" id="{0C875AF8-E6FD-5644-9247-90AE723D7394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82">
              <a:extLst>
                <a:ext uri="{FF2B5EF4-FFF2-40B4-BE49-F238E27FC236}">
                  <a16:creationId xmlns:a16="http://schemas.microsoft.com/office/drawing/2014/main" id="{7D91C022-353D-B04A-95F8-3024159EB57B}"/>
                </a:ext>
              </a:extLst>
            </p:cNvPr>
            <p:cNvSpPr txBox="1"/>
            <p:nvPr/>
          </p:nvSpPr>
          <p:spPr>
            <a:xfrm>
              <a:off x="557470" y="5065055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MS2</a:t>
              </a:r>
            </a:p>
          </p:txBody>
        </p:sp>
        <p:sp>
          <p:nvSpPr>
            <p:cNvPr id="92" name="Rounded Rectangle 83">
              <a:extLst>
                <a:ext uri="{FF2B5EF4-FFF2-40B4-BE49-F238E27FC236}">
                  <a16:creationId xmlns:a16="http://schemas.microsoft.com/office/drawing/2014/main" id="{948CAF5B-45BF-6245-BC8A-E018601CE0F8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80">
            <a:extLst>
              <a:ext uri="{FF2B5EF4-FFF2-40B4-BE49-F238E27FC236}">
                <a16:creationId xmlns:a16="http://schemas.microsoft.com/office/drawing/2014/main" id="{594D5B49-B3EC-EF4A-9D22-2E8ED5B68A61}"/>
              </a:ext>
            </a:extLst>
          </p:cNvPr>
          <p:cNvCxnSpPr>
            <a:cxnSpLocks/>
          </p:cNvCxnSpPr>
          <p:nvPr/>
        </p:nvCxnSpPr>
        <p:spPr>
          <a:xfrm flipV="1">
            <a:off x="4179733" y="1363395"/>
            <a:ext cx="0" cy="8550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8">
            <a:extLst>
              <a:ext uri="{FF2B5EF4-FFF2-40B4-BE49-F238E27FC236}">
                <a16:creationId xmlns:a16="http://schemas.microsoft.com/office/drawing/2014/main" id="{355565EA-D1DC-FA44-AFC3-8CB64B2431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0" r="39200"/>
          <a:stretch/>
        </p:blipFill>
        <p:spPr>
          <a:xfrm>
            <a:off x="614162" y="142700"/>
            <a:ext cx="1844826" cy="2322678"/>
          </a:xfrm>
          <a:prstGeom prst="rect">
            <a:avLst/>
          </a:prstGeom>
        </p:spPr>
      </p:pic>
      <p:cxnSp>
        <p:nvCxnSpPr>
          <p:cNvPr id="99" name="Rechte verbindingslijn met pijl 98">
            <a:extLst>
              <a:ext uri="{FF2B5EF4-FFF2-40B4-BE49-F238E27FC236}">
                <a16:creationId xmlns:a16="http://schemas.microsoft.com/office/drawing/2014/main" id="{6DDD0F48-7705-EB4E-A398-F575090B164B}"/>
              </a:ext>
            </a:extLst>
          </p:cNvPr>
          <p:cNvCxnSpPr>
            <a:stCxn id="92" idx="3"/>
          </p:cNvCxnSpPr>
          <p:nvPr/>
        </p:nvCxnSpPr>
        <p:spPr>
          <a:xfrm>
            <a:off x="5623608" y="1774647"/>
            <a:ext cx="88648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vak 99">
            <a:extLst>
              <a:ext uri="{FF2B5EF4-FFF2-40B4-BE49-F238E27FC236}">
                <a16:creationId xmlns:a16="http://schemas.microsoft.com/office/drawing/2014/main" id="{F6989ECA-4CBC-7A4E-BB40-C7E1133A7EEF}"/>
              </a:ext>
            </a:extLst>
          </p:cNvPr>
          <p:cNvSpPr txBox="1"/>
          <p:nvPr/>
        </p:nvSpPr>
        <p:spPr>
          <a:xfrm>
            <a:off x="6611109" y="2119205"/>
            <a:ext cx="2200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Quercetin aglycone</a:t>
            </a:r>
          </a:p>
        </p:txBody>
      </p:sp>
      <p:pic>
        <p:nvPicPr>
          <p:cNvPr id="102" name="Afbeelding 101">
            <a:extLst>
              <a:ext uri="{FF2B5EF4-FFF2-40B4-BE49-F238E27FC236}">
                <a16:creationId xmlns:a16="http://schemas.microsoft.com/office/drawing/2014/main" id="{2E387673-4906-C045-B9C6-9746758D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16" y="1042179"/>
            <a:ext cx="1617418" cy="1086905"/>
          </a:xfrm>
          <a:prstGeom prst="rect">
            <a:avLst/>
          </a:prstGeom>
        </p:spPr>
      </p:pic>
      <p:sp>
        <p:nvSpPr>
          <p:cNvPr id="95" name="Rectangle 3">
            <a:extLst>
              <a:ext uri="{FF2B5EF4-FFF2-40B4-BE49-F238E27FC236}">
                <a16:creationId xmlns:a16="http://schemas.microsoft.com/office/drawing/2014/main" id="{B3AF50B5-213A-3347-8EB6-EE2A1D388CCC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96" name="Google Shape;203;p3">
            <a:extLst>
              <a:ext uri="{FF2B5EF4-FFF2-40B4-BE49-F238E27FC236}">
                <a16:creationId xmlns:a16="http://schemas.microsoft.com/office/drawing/2014/main" id="{B94F9128-9879-3B4F-B267-27AFAD2B82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31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BDD26-852F-1449-ADC8-F8BF02A2D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12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Fundamentals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B82747A-CD84-1745-A613-0672386C07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015" y="958275"/>
            <a:ext cx="6948428" cy="4542587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3F0D837-B773-1C4D-AF17-8E892527E595}"/>
              </a:ext>
            </a:extLst>
          </p:cNvPr>
          <p:cNvSpPr txBox="1"/>
          <p:nvPr/>
        </p:nvSpPr>
        <p:spPr>
          <a:xfrm>
            <a:off x="350265" y="5552928"/>
            <a:ext cx="8725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Documents </a:t>
            </a:r>
            <a:r>
              <a:rPr lang="en-U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&lt;-&gt;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molecules</a:t>
            </a:r>
          </a:p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Words </a:t>
            </a:r>
            <a:r>
              <a:rPr lang="en-U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&lt;-&gt;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fragments and neutral losses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B25F471E-BDDE-0343-A98F-C7735329D30D}"/>
              </a:ext>
            </a:extLst>
          </p:cNvPr>
          <p:cNvGrpSpPr/>
          <p:nvPr/>
        </p:nvGrpSpPr>
        <p:grpSpPr>
          <a:xfrm>
            <a:off x="7924799" y="5441206"/>
            <a:ext cx="848139" cy="942719"/>
            <a:chOff x="6861345" y="3587554"/>
            <a:chExt cx="1448715" cy="1610269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0C052347-059C-9A46-92EE-CB43F989E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345" y="3604933"/>
              <a:ext cx="1428750" cy="1428750"/>
            </a:xfrm>
            <a:prstGeom prst="rect">
              <a:avLst/>
            </a:prstGeom>
          </p:spPr>
        </p:pic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D594FD8D-1266-C74E-BF6C-9B2949AB0566}"/>
                </a:ext>
              </a:extLst>
            </p:cNvPr>
            <p:cNvSpPr/>
            <p:nvPr/>
          </p:nvSpPr>
          <p:spPr>
            <a:xfrm>
              <a:off x="6941908" y="3587554"/>
              <a:ext cx="936104" cy="780087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4C27FC87-9C87-224B-9CC2-B829D74A7338}"/>
                </a:ext>
              </a:extLst>
            </p:cNvPr>
            <p:cNvSpPr/>
            <p:nvPr/>
          </p:nvSpPr>
          <p:spPr>
            <a:xfrm>
              <a:off x="7373956" y="4163619"/>
              <a:ext cx="936104" cy="1034204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23D08724-CD43-054D-98CD-23B35E3231CC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13" name="Google Shape;203;p3">
            <a:extLst>
              <a:ext uri="{FF2B5EF4-FFF2-40B4-BE49-F238E27FC236}">
                <a16:creationId xmlns:a16="http://schemas.microsoft.com/office/drawing/2014/main" id="{0739A7AD-BF68-EC46-8FF7-46B2D21D52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74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37">
            <a:extLst>
              <a:ext uri="{FF2B5EF4-FFF2-40B4-BE49-F238E27FC236}">
                <a16:creationId xmlns:a16="http://schemas.microsoft.com/office/drawing/2014/main" id="{8CA354BB-1B55-7241-99FA-F0E24347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5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Does it work?</a:t>
            </a: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3A2D963C-A72F-464A-A8A1-AAAABB10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27248"/>
            <a:ext cx="3203310" cy="1440160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F515DF88-DD5C-5A4F-97CA-E618B0C83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55240"/>
            <a:ext cx="1440160" cy="1440160"/>
          </a:xfrm>
          <a:prstGeom prst="rect">
            <a:avLst/>
          </a:prstGeom>
        </p:spPr>
      </p:pic>
      <p:pic>
        <p:nvPicPr>
          <p:cNvPr id="41" name="Picture 5">
            <a:extLst>
              <a:ext uri="{FF2B5EF4-FFF2-40B4-BE49-F238E27FC236}">
                <a16:creationId xmlns:a16="http://schemas.microsoft.com/office/drawing/2014/main" id="{55BA9987-4B76-B647-B902-94746E7C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97" y="2756794"/>
            <a:ext cx="1428750" cy="1428750"/>
          </a:xfrm>
          <a:prstGeom prst="rect">
            <a:avLst/>
          </a:prstGeom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CFB9036D-FA3C-9E48-BF66-C03DCDD41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97" y="4564190"/>
            <a:ext cx="1512168" cy="1512168"/>
          </a:xfrm>
          <a:prstGeom prst="rect">
            <a:avLst/>
          </a:prstGeom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F4595DE7-B411-8D43-BF6E-BD6F6C66B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4421692"/>
            <a:ext cx="3672408" cy="1717597"/>
          </a:xfrm>
          <a:prstGeom prst="rect">
            <a:avLst/>
          </a:prstGeom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A821F916-18B3-964B-83FD-325491DEE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2730213"/>
            <a:ext cx="3910501" cy="1639809"/>
          </a:xfrm>
          <a:prstGeom prst="rect">
            <a:avLst/>
          </a:prstGeom>
        </p:spPr>
      </p:pic>
      <p:pic>
        <p:nvPicPr>
          <p:cNvPr id="45" name="Picture 9">
            <a:extLst>
              <a:ext uri="{FF2B5EF4-FFF2-40B4-BE49-F238E27FC236}">
                <a16:creationId xmlns:a16="http://schemas.microsoft.com/office/drawing/2014/main" id="{EF9EBFAE-4CF6-4540-8446-AE180E0D7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282" y="2739416"/>
            <a:ext cx="3425718" cy="1560832"/>
          </a:xfrm>
          <a:prstGeom prst="rect">
            <a:avLst/>
          </a:prstGeom>
        </p:spPr>
      </p:pic>
      <p:pic>
        <p:nvPicPr>
          <p:cNvPr id="46" name="Picture 10">
            <a:extLst>
              <a:ext uri="{FF2B5EF4-FFF2-40B4-BE49-F238E27FC236}">
                <a16:creationId xmlns:a16="http://schemas.microsoft.com/office/drawing/2014/main" id="{B89D0D8F-8EB2-7645-B5B2-33A574937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99" y="4745326"/>
            <a:ext cx="1392726" cy="1392726"/>
          </a:xfrm>
          <a:prstGeom prst="rect">
            <a:avLst/>
          </a:prstGeom>
        </p:spPr>
      </p:pic>
      <p:sp>
        <p:nvSpPr>
          <p:cNvPr id="48" name="Rectangle 1">
            <a:extLst>
              <a:ext uri="{FF2B5EF4-FFF2-40B4-BE49-F238E27FC236}">
                <a16:creationId xmlns:a16="http://schemas.microsoft.com/office/drawing/2014/main" id="{87CAB468-07C1-414F-B854-1460F1446DC6}"/>
              </a:ext>
            </a:extLst>
          </p:cNvPr>
          <p:cNvSpPr/>
          <p:nvPr/>
        </p:nvSpPr>
        <p:spPr>
          <a:xfrm>
            <a:off x="1619672" y="1155240"/>
            <a:ext cx="648072" cy="496855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2">
            <a:extLst>
              <a:ext uri="{FF2B5EF4-FFF2-40B4-BE49-F238E27FC236}">
                <a16:creationId xmlns:a16="http://schemas.microsoft.com/office/drawing/2014/main" id="{C3891A36-8F92-AC47-94D4-F8AAA1535038}"/>
              </a:ext>
            </a:extLst>
          </p:cNvPr>
          <p:cNvSpPr/>
          <p:nvPr/>
        </p:nvSpPr>
        <p:spPr>
          <a:xfrm>
            <a:off x="4283968" y="1659296"/>
            <a:ext cx="864096" cy="720080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14">
            <a:extLst>
              <a:ext uri="{FF2B5EF4-FFF2-40B4-BE49-F238E27FC236}">
                <a16:creationId xmlns:a16="http://schemas.microsoft.com/office/drawing/2014/main" id="{6EE1898C-0AB0-9C4C-895D-45F0D78F5B8F}"/>
              </a:ext>
            </a:extLst>
          </p:cNvPr>
          <p:cNvSpPr/>
          <p:nvPr/>
        </p:nvSpPr>
        <p:spPr>
          <a:xfrm>
            <a:off x="4211960" y="2739415"/>
            <a:ext cx="936104" cy="780087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15">
            <a:extLst>
              <a:ext uri="{FF2B5EF4-FFF2-40B4-BE49-F238E27FC236}">
                <a16:creationId xmlns:a16="http://schemas.microsoft.com/office/drawing/2014/main" id="{80AE1F87-3784-A046-BB35-ED6BA811F4E4}"/>
              </a:ext>
            </a:extLst>
          </p:cNvPr>
          <p:cNvSpPr/>
          <p:nvPr/>
        </p:nvSpPr>
        <p:spPr>
          <a:xfrm>
            <a:off x="4247963" y="5296271"/>
            <a:ext cx="993025" cy="827521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16">
            <a:extLst>
              <a:ext uri="{FF2B5EF4-FFF2-40B4-BE49-F238E27FC236}">
                <a16:creationId xmlns:a16="http://schemas.microsoft.com/office/drawing/2014/main" id="{77E23B91-5FBF-5943-8B81-1C37B0D0B34F}"/>
              </a:ext>
            </a:extLst>
          </p:cNvPr>
          <p:cNvSpPr/>
          <p:nvPr/>
        </p:nvSpPr>
        <p:spPr>
          <a:xfrm>
            <a:off x="4644008" y="3315480"/>
            <a:ext cx="936104" cy="1034204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17">
            <a:extLst>
              <a:ext uri="{FF2B5EF4-FFF2-40B4-BE49-F238E27FC236}">
                <a16:creationId xmlns:a16="http://schemas.microsoft.com/office/drawing/2014/main" id="{1617550F-2B8E-1547-8972-B0D833FD05E4}"/>
              </a:ext>
            </a:extLst>
          </p:cNvPr>
          <p:cNvSpPr/>
          <p:nvPr/>
        </p:nvSpPr>
        <p:spPr>
          <a:xfrm rot="5400000">
            <a:off x="7565503" y="5218521"/>
            <a:ext cx="864098" cy="1378495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060E9219-7D48-E344-B027-1578EED6EBD9}"/>
              </a:ext>
            </a:extLst>
          </p:cNvPr>
          <p:cNvSpPr/>
          <p:nvPr/>
        </p:nvSpPr>
        <p:spPr>
          <a:xfrm>
            <a:off x="1187624" y="2730213"/>
            <a:ext cx="2592288" cy="2252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19">
            <a:extLst>
              <a:ext uri="{FF2B5EF4-FFF2-40B4-BE49-F238E27FC236}">
                <a16:creationId xmlns:a16="http://schemas.microsoft.com/office/drawing/2014/main" id="{8F50D565-C7D9-8242-BD4B-704CB8BD938F}"/>
              </a:ext>
            </a:extLst>
          </p:cNvPr>
          <p:cNvSpPr/>
          <p:nvPr/>
        </p:nvSpPr>
        <p:spPr>
          <a:xfrm>
            <a:off x="6228184" y="2763577"/>
            <a:ext cx="2592288" cy="2252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37869361-2724-3642-B545-E49FFC60F292}"/>
              </a:ext>
            </a:extLst>
          </p:cNvPr>
          <p:cNvSpPr txBox="1">
            <a:spLocks noChangeArrowheads="1"/>
          </p:cNvSpPr>
          <p:nvPr/>
        </p:nvSpPr>
        <p:spPr>
          <a:xfrm>
            <a:off x="1593623" y="6456138"/>
            <a:ext cx="8061325" cy="28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GNPS Tutorial Module – Substructure analysis with MS2LDA</a:t>
            </a:r>
          </a:p>
        </p:txBody>
      </p:sp>
      <p:pic>
        <p:nvPicPr>
          <p:cNvPr id="22" name="Google Shape;203;p3">
            <a:extLst>
              <a:ext uri="{FF2B5EF4-FFF2-40B4-BE49-F238E27FC236}">
                <a16:creationId xmlns:a16="http://schemas.microsoft.com/office/drawing/2014/main" id="{8D0A010F-B52B-7048-981D-0B9318DB7D4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6698" y="63956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9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ABE0A-B5F8-874D-B5EA-9D0D3BFE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73" y="-383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LDA and Decomposition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022B9F-19AA-FC4D-BFAA-A69B2581A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76" y="1785355"/>
            <a:ext cx="7886700" cy="4351338"/>
          </a:xfrm>
        </p:spPr>
        <p:txBody>
          <a:bodyPr/>
          <a:lstStyle/>
          <a:p>
            <a:r>
              <a:rPr lang="en-US" dirty="0"/>
              <a:t>Unsupervised discovery &lt;--&gt; LDA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Predefined motif search &lt;--&gt; Decomposition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98AB170-AA8A-EE45-AB82-9EB77628B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6" y="4644846"/>
            <a:ext cx="1428750" cy="1428750"/>
          </a:xfrm>
          <a:prstGeom prst="rect">
            <a:avLst/>
          </a:prstGeom>
        </p:spPr>
      </p:pic>
      <p:sp>
        <p:nvSpPr>
          <p:cNvPr id="5" name="Oval 14">
            <a:extLst>
              <a:ext uri="{FF2B5EF4-FFF2-40B4-BE49-F238E27FC236}">
                <a16:creationId xmlns:a16="http://schemas.microsoft.com/office/drawing/2014/main" id="{6AC662AF-0003-2E4B-B350-C4334A8C91E0}"/>
              </a:ext>
            </a:extLst>
          </p:cNvPr>
          <p:cNvSpPr/>
          <p:nvPr/>
        </p:nvSpPr>
        <p:spPr>
          <a:xfrm>
            <a:off x="1039389" y="4627467"/>
            <a:ext cx="936104" cy="78008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7264AD77-870E-1C4D-A2CF-3D996CAFE861}"/>
              </a:ext>
            </a:extLst>
          </p:cNvPr>
          <p:cNvSpPr/>
          <p:nvPr/>
        </p:nvSpPr>
        <p:spPr>
          <a:xfrm>
            <a:off x="1471437" y="5203532"/>
            <a:ext cx="936104" cy="1034204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39F3C1CF-6CFF-9745-998D-826D7EE9B675}"/>
              </a:ext>
            </a:extLst>
          </p:cNvPr>
          <p:cNvCxnSpPr>
            <a:cxnSpLocks/>
          </p:cNvCxnSpPr>
          <p:nvPr/>
        </p:nvCxnSpPr>
        <p:spPr>
          <a:xfrm>
            <a:off x="2727297" y="5622238"/>
            <a:ext cx="8666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1827C6E3-E8EC-734D-9F67-34719EF1AEE8}"/>
              </a:ext>
            </a:extLst>
          </p:cNvPr>
          <p:cNvCxnSpPr>
            <a:cxnSpLocks/>
          </p:cNvCxnSpPr>
          <p:nvPr/>
        </p:nvCxnSpPr>
        <p:spPr>
          <a:xfrm>
            <a:off x="2727297" y="3031438"/>
            <a:ext cx="8666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84">
            <a:extLst>
              <a:ext uri="{FF2B5EF4-FFF2-40B4-BE49-F238E27FC236}">
                <a16:creationId xmlns:a16="http://schemas.microsoft.com/office/drawing/2014/main" id="{A13A7608-AB14-B449-9EA2-9447166BFE7D}"/>
              </a:ext>
            </a:extLst>
          </p:cNvPr>
          <p:cNvGrpSpPr/>
          <p:nvPr/>
        </p:nvGrpSpPr>
        <p:grpSpPr>
          <a:xfrm>
            <a:off x="2119942" y="4380736"/>
            <a:ext cx="1560490" cy="787951"/>
            <a:chOff x="395536" y="5044534"/>
            <a:chExt cx="2232248" cy="1127148"/>
          </a:xfrm>
        </p:grpSpPr>
        <p:cxnSp>
          <p:nvCxnSpPr>
            <p:cNvPr id="12" name="Straight Connector 85">
              <a:extLst>
                <a:ext uri="{FF2B5EF4-FFF2-40B4-BE49-F238E27FC236}">
                  <a16:creationId xmlns:a16="http://schemas.microsoft.com/office/drawing/2014/main" id="{1D691075-6830-B64A-B5EF-4C2A6EB3D189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86">
              <a:extLst>
                <a:ext uri="{FF2B5EF4-FFF2-40B4-BE49-F238E27FC236}">
                  <a16:creationId xmlns:a16="http://schemas.microsoft.com/office/drawing/2014/main" id="{17813A53-8BE4-414B-9007-7BCCD2EACC6C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87">
              <a:extLst>
                <a:ext uri="{FF2B5EF4-FFF2-40B4-BE49-F238E27FC236}">
                  <a16:creationId xmlns:a16="http://schemas.microsoft.com/office/drawing/2014/main" id="{80B9A1B4-9AE7-5F46-BB7E-016C478BD046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88">
              <a:extLst>
                <a:ext uri="{FF2B5EF4-FFF2-40B4-BE49-F238E27FC236}">
                  <a16:creationId xmlns:a16="http://schemas.microsoft.com/office/drawing/2014/main" id="{09A61449-6063-A74C-869A-42E5F7BB9057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89">
              <a:extLst>
                <a:ext uri="{FF2B5EF4-FFF2-40B4-BE49-F238E27FC236}">
                  <a16:creationId xmlns:a16="http://schemas.microsoft.com/office/drawing/2014/main" id="{999AA50F-5D90-AC49-8969-925023C46A15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91">
              <a:extLst>
                <a:ext uri="{FF2B5EF4-FFF2-40B4-BE49-F238E27FC236}">
                  <a16:creationId xmlns:a16="http://schemas.microsoft.com/office/drawing/2014/main" id="{EFE0D97D-EBAC-6B40-AD8E-D6F6FE2887A7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92">
              <a:extLst>
                <a:ext uri="{FF2B5EF4-FFF2-40B4-BE49-F238E27FC236}">
                  <a16:creationId xmlns:a16="http://schemas.microsoft.com/office/drawing/2014/main" id="{F3A6723B-1F8B-C44F-8205-5A5C77666F49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94">
              <a:extLst>
                <a:ext uri="{FF2B5EF4-FFF2-40B4-BE49-F238E27FC236}">
                  <a16:creationId xmlns:a16="http://schemas.microsoft.com/office/drawing/2014/main" id="{BFB83DAD-1D5B-964B-8630-E0DAA6589572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" name="Straight Connector 88">
            <a:extLst>
              <a:ext uri="{FF2B5EF4-FFF2-40B4-BE49-F238E27FC236}">
                <a16:creationId xmlns:a16="http://schemas.microsoft.com/office/drawing/2014/main" id="{EF88B42B-3E64-B643-BB3D-601A21EAA83D}"/>
              </a:ext>
            </a:extLst>
          </p:cNvPr>
          <p:cNvCxnSpPr>
            <a:cxnSpLocks/>
          </p:cNvCxnSpPr>
          <p:nvPr/>
        </p:nvCxnSpPr>
        <p:spPr>
          <a:xfrm flipV="1">
            <a:off x="3419722" y="4774712"/>
            <a:ext cx="0" cy="2890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84">
            <a:extLst>
              <a:ext uri="{FF2B5EF4-FFF2-40B4-BE49-F238E27FC236}">
                <a16:creationId xmlns:a16="http://schemas.microsoft.com/office/drawing/2014/main" id="{821CA5A6-1941-2C41-9EF7-2B877C52AA23}"/>
              </a:ext>
            </a:extLst>
          </p:cNvPr>
          <p:cNvGrpSpPr/>
          <p:nvPr/>
        </p:nvGrpSpPr>
        <p:grpSpPr>
          <a:xfrm>
            <a:off x="88631" y="5947698"/>
            <a:ext cx="1445971" cy="787951"/>
            <a:chOff x="395536" y="5044534"/>
            <a:chExt cx="2068431" cy="1127148"/>
          </a:xfrm>
        </p:grpSpPr>
        <p:cxnSp>
          <p:nvCxnSpPr>
            <p:cNvPr id="25" name="Straight Connector 85">
              <a:extLst>
                <a:ext uri="{FF2B5EF4-FFF2-40B4-BE49-F238E27FC236}">
                  <a16:creationId xmlns:a16="http://schemas.microsoft.com/office/drawing/2014/main" id="{66F73C94-E898-D640-9A40-AE81FD2B7994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86">
              <a:extLst>
                <a:ext uri="{FF2B5EF4-FFF2-40B4-BE49-F238E27FC236}">
                  <a16:creationId xmlns:a16="http://schemas.microsoft.com/office/drawing/2014/main" id="{64A4893F-FE26-6E44-8E91-043ED6DBFDFD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87">
              <a:extLst>
                <a:ext uri="{FF2B5EF4-FFF2-40B4-BE49-F238E27FC236}">
                  <a16:creationId xmlns:a16="http://schemas.microsoft.com/office/drawing/2014/main" id="{6BBED493-5EAE-C049-A5B2-DE5A7C58A0B2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88">
              <a:extLst>
                <a:ext uri="{FF2B5EF4-FFF2-40B4-BE49-F238E27FC236}">
                  <a16:creationId xmlns:a16="http://schemas.microsoft.com/office/drawing/2014/main" id="{E0B65A0D-6287-DC4B-BCEF-0059E1A5F08D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89">
              <a:extLst>
                <a:ext uri="{FF2B5EF4-FFF2-40B4-BE49-F238E27FC236}">
                  <a16:creationId xmlns:a16="http://schemas.microsoft.com/office/drawing/2014/main" id="{B92B737A-DD32-FB48-8BD6-28CA29D89C21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91">
              <a:extLst>
                <a:ext uri="{FF2B5EF4-FFF2-40B4-BE49-F238E27FC236}">
                  <a16:creationId xmlns:a16="http://schemas.microsoft.com/office/drawing/2014/main" id="{22BF5587-B059-5C42-8408-52C35D906AEC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92">
              <a:extLst>
                <a:ext uri="{FF2B5EF4-FFF2-40B4-BE49-F238E27FC236}">
                  <a16:creationId xmlns:a16="http://schemas.microsoft.com/office/drawing/2014/main" id="{FCE0C084-D4F2-474A-8F1B-2D0641624167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94">
              <a:extLst>
                <a:ext uri="{FF2B5EF4-FFF2-40B4-BE49-F238E27FC236}">
                  <a16:creationId xmlns:a16="http://schemas.microsoft.com/office/drawing/2014/main" id="{AB011515-28EB-D848-9331-A639CF877124}"/>
                </a:ext>
              </a:extLst>
            </p:cNvPr>
            <p:cNvSpPr/>
            <p:nvPr/>
          </p:nvSpPr>
          <p:spPr>
            <a:xfrm>
              <a:off x="395536" y="5044534"/>
              <a:ext cx="2068431" cy="1127148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3" name="Straight Connector 88">
            <a:extLst>
              <a:ext uri="{FF2B5EF4-FFF2-40B4-BE49-F238E27FC236}">
                <a16:creationId xmlns:a16="http://schemas.microsoft.com/office/drawing/2014/main" id="{C01B9F95-AF0A-FD4A-BBE8-AB5D92A07B4D}"/>
              </a:ext>
            </a:extLst>
          </p:cNvPr>
          <p:cNvCxnSpPr>
            <a:cxnSpLocks/>
          </p:cNvCxnSpPr>
          <p:nvPr/>
        </p:nvCxnSpPr>
        <p:spPr>
          <a:xfrm flipV="1">
            <a:off x="1388411" y="6341674"/>
            <a:ext cx="0" cy="2890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F5067BDE-8AA0-1743-8FEB-1FC353B2DE49}"/>
              </a:ext>
            </a:extLst>
          </p:cNvPr>
          <p:cNvCxnSpPr/>
          <p:nvPr/>
        </p:nvCxnSpPr>
        <p:spPr>
          <a:xfrm flipH="1">
            <a:off x="1021225" y="6390104"/>
            <a:ext cx="367186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73">
            <a:extLst>
              <a:ext uri="{FF2B5EF4-FFF2-40B4-BE49-F238E27FC236}">
                <a16:creationId xmlns:a16="http://schemas.microsoft.com/office/drawing/2014/main" id="{F32B6636-F9C1-2745-B61C-AFC89997C054}"/>
              </a:ext>
            </a:extLst>
          </p:cNvPr>
          <p:cNvGrpSpPr/>
          <p:nvPr/>
        </p:nvGrpSpPr>
        <p:grpSpPr>
          <a:xfrm>
            <a:off x="545198" y="2438892"/>
            <a:ext cx="1434674" cy="724422"/>
            <a:chOff x="395536" y="5044534"/>
            <a:chExt cx="2232248" cy="1127148"/>
          </a:xfrm>
        </p:grpSpPr>
        <p:cxnSp>
          <p:nvCxnSpPr>
            <p:cNvPr id="71" name="Straight Connector 74">
              <a:extLst>
                <a:ext uri="{FF2B5EF4-FFF2-40B4-BE49-F238E27FC236}">
                  <a16:creationId xmlns:a16="http://schemas.microsoft.com/office/drawing/2014/main" id="{FE93D0B4-F490-D643-A200-C11F2E164B4A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5">
              <a:extLst>
                <a:ext uri="{FF2B5EF4-FFF2-40B4-BE49-F238E27FC236}">
                  <a16:creationId xmlns:a16="http://schemas.microsoft.com/office/drawing/2014/main" id="{2AFBBC12-118B-474F-ACB6-5E94840CB730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6">
              <a:extLst>
                <a:ext uri="{FF2B5EF4-FFF2-40B4-BE49-F238E27FC236}">
                  <a16:creationId xmlns:a16="http://schemas.microsoft.com/office/drawing/2014/main" id="{569F94A5-AF21-314A-B97A-47110D29D5A9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7">
              <a:extLst>
                <a:ext uri="{FF2B5EF4-FFF2-40B4-BE49-F238E27FC236}">
                  <a16:creationId xmlns:a16="http://schemas.microsoft.com/office/drawing/2014/main" id="{2EF3544B-9272-2E47-9DEF-1F83A3EB594C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8">
              <a:extLst>
                <a:ext uri="{FF2B5EF4-FFF2-40B4-BE49-F238E27FC236}">
                  <a16:creationId xmlns:a16="http://schemas.microsoft.com/office/drawing/2014/main" id="{30F19CD5-5514-0644-B1FB-C49BC00C1D95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80">
              <a:extLst>
                <a:ext uri="{FF2B5EF4-FFF2-40B4-BE49-F238E27FC236}">
                  <a16:creationId xmlns:a16="http://schemas.microsoft.com/office/drawing/2014/main" id="{37F04B6F-0066-DC45-9E44-B829FA96472B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81">
              <a:extLst>
                <a:ext uri="{FF2B5EF4-FFF2-40B4-BE49-F238E27FC236}">
                  <a16:creationId xmlns:a16="http://schemas.microsoft.com/office/drawing/2014/main" id="{37A97D91-20E7-EC4E-A443-2BAB03A5B6C7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ounded Rectangle 83">
              <a:extLst>
                <a:ext uri="{FF2B5EF4-FFF2-40B4-BE49-F238E27FC236}">
                  <a16:creationId xmlns:a16="http://schemas.microsoft.com/office/drawing/2014/main" id="{215A0B07-4CD4-FF4B-BD56-073BD26030A7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1" name="Group 73">
            <a:extLst>
              <a:ext uri="{FF2B5EF4-FFF2-40B4-BE49-F238E27FC236}">
                <a16:creationId xmlns:a16="http://schemas.microsoft.com/office/drawing/2014/main" id="{01B322C9-B73E-984D-BECE-820FA58BC026}"/>
              </a:ext>
            </a:extLst>
          </p:cNvPr>
          <p:cNvGrpSpPr/>
          <p:nvPr/>
        </p:nvGrpSpPr>
        <p:grpSpPr>
          <a:xfrm>
            <a:off x="700826" y="2576451"/>
            <a:ext cx="1434674" cy="724422"/>
            <a:chOff x="395536" y="5044534"/>
            <a:chExt cx="2232248" cy="1127148"/>
          </a:xfrm>
        </p:grpSpPr>
        <p:cxnSp>
          <p:nvCxnSpPr>
            <p:cNvPr id="82" name="Straight Connector 74">
              <a:extLst>
                <a:ext uri="{FF2B5EF4-FFF2-40B4-BE49-F238E27FC236}">
                  <a16:creationId xmlns:a16="http://schemas.microsoft.com/office/drawing/2014/main" id="{A0A14D6E-BA44-F542-9609-1B3C4BA8B507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75">
              <a:extLst>
                <a:ext uri="{FF2B5EF4-FFF2-40B4-BE49-F238E27FC236}">
                  <a16:creationId xmlns:a16="http://schemas.microsoft.com/office/drawing/2014/main" id="{BCE26E34-814E-DF4C-8C97-355428948141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76">
              <a:extLst>
                <a:ext uri="{FF2B5EF4-FFF2-40B4-BE49-F238E27FC236}">
                  <a16:creationId xmlns:a16="http://schemas.microsoft.com/office/drawing/2014/main" id="{F8756524-935B-7445-9CAC-8B19A1B49FED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77">
              <a:extLst>
                <a:ext uri="{FF2B5EF4-FFF2-40B4-BE49-F238E27FC236}">
                  <a16:creationId xmlns:a16="http://schemas.microsoft.com/office/drawing/2014/main" id="{2D0FEB84-5C06-4E4D-B0FC-4012CF3D21E2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78">
              <a:extLst>
                <a:ext uri="{FF2B5EF4-FFF2-40B4-BE49-F238E27FC236}">
                  <a16:creationId xmlns:a16="http://schemas.microsoft.com/office/drawing/2014/main" id="{78DA0124-AFDD-8E41-A2CB-EABA0789F42C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0">
              <a:extLst>
                <a:ext uri="{FF2B5EF4-FFF2-40B4-BE49-F238E27FC236}">
                  <a16:creationId xmlns:a16="http://schemas.microsoft.com/office/drawing/2014/main" id="{6A7ACE41-B9D3-E140-8414-5185570E81EF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1">
              <a:extLst>
                <a:ext uri="{FF2B5EF4-FFF2-40B4-BE49-F238E27FC236}">
                  <a16:creationId xmlns:a16="http://schemas.microsoft.com/office/drawing/2014/main" id="{3A44BA23-E2E1-CE45-AA60-AE43EEED27D8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ounded Rectangle 83">
              <a:extLst>
                <a:ext uri="{FF2B5EF4-FFF2-40B4-BE49-F238E27FC236}">
                  <a16:creationId xmlns:a16="http://schemas.microsoft.com/office/drawing/2014/main" id="{71AAF6B6-B62A-9549-91A8-29EF968B1C3D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0" name="Group 73">
            <a:extLst>
              <a:ext uri="{FF2B5EF4-FFF2-40B4-BE49-F238E27FC236}">
                <a16:creationId xmlns:a16="http://schemas.microsoft.com/office/drawing/2014/main" id="{53145FBB-C2A8-A74E-BFB1-02DA112A2BF6}"/>
              </a:ext>
            </a:extLst>
          </p:cNvPr>
          <p:cNvGrpSpPr/>
          <p:nvPr/>
        </p:nvGrpSpPr>
        <p:grpSpPr>
          <a:xfrm>
            <a:off x="849998" y="2743692"/>
            <a:ext cx="1434674" cy="724422"/>
            <a:chOff x="395536" y="5044534"/>
            <a:chExt cx="2232248" cy="1127148"/>
          </a:xfrm>
        </p:grpSpPr>
        <p:cxnSp>
          <p:nvCxnSpPr>
            <p:cNvPr id="91" name="Straight Connector 74">
              <a:extLst>
                <a:ext uri="{FF2B5EF4-FFF2-40B4-BE49-F238E27FC236}">
                  <a16:creationId xmlns:a16="http://schemas.microsoft.com/office/drawing/2014/main" id="{1B0EA379-42DB-154B-AA90-6156E5326DF0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75">
              <a:extLst>
                <a:ext uri="{FF2B5EF4-FFF2-40B4-BE49-F238E27FC236}">
                  <a16:creationId xmlns:a16="http://schemas.microsoft.com/office/drawing/2014/main" id="{9D4F7C43-A0A6-7E41-A22A-85A86D003A78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76">
              <a:extLst>
                <a:ext uri="{FF2B5EF4-FFF2-40B4-BE49-F238E27FC236}">
                  <a16:creationId xmlns:a16="http://schemas.microsoft.com/office/drawing/2014/main" id="{AAFF09C9-1209-5D4F-AE58-4775ACEA00EB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77">
              <a:extLst>
                <a:ext uri="{FF2B5EF4-FFF2-40B4-BE49-F238E27FC236}">
                  <a16:creationId xmlns:a16="http://schemas.microsoft.com/office/drawing/2014/main" id="{DE42F27B-DB85-A84F-93E1-7940F8B6FC99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78">
              <a:extLst>
                <a:ext uri="{FF2B5EF4-FFF2-40B4-BE49-F238E27FC236}">
                  <a16:creationId xmlns:a16="http://schemas.microsoft.com/office/drawing/2014/main" id="{0C33B2BE-E8DB-F442-BFB2-2D82F8D092F2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80">
              <a:extLst>
                <a:ext uri="{FF2B5EF4-FFF2-40B4-BE49-F238E27FC236}">
                  <a16:creationId xmlns:a16="http://schemas.microsoft.com/office/drawing/2014/main" id="{6D4E5A88-0072-7D49-A1B9-F8F0CD3AECF7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81">
              <a:extLst>
                <a:ext uri="{FF2B5EF4-FFF2-40B4-BE49-F238E27FC236}">
                  <a16:creationId xmlns:a16="http://schemas.microsoft.com/office/drawing/2014/main" id="{8ACD12AC-BFE6-7C43-82FD-B7229645B5AE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ounded Rectangle 83">
              <a:extLst>
                <a:ext uri="{FF2B5EF4-FFF2-40B4-BE49-F238E27FC236}">
                  <a16:creationId xmlns:a16="http://schemas.microsoft.com/office/drawing/2014/main" id="{295AA433-A623-C543-9E2F-E74440D6A335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9" name="Group 73">
            <a:extLst>
              <a:ext uri="{FF2B5EF4-FFF2-40B4-BE49-F238E27FC236}">
                <a16:creationId xmlns:a16="http://schemas.microsoft.com/office/drawing/2014/main" id="{1BF76325-261A-9C43-8CB3-7F23FD8A37CC}"/>
              </a:ext>
            </a:extLst>
          </p:cNvPr>
          <p:cNvGrpSpPr/>
          <p:nvPr/>
        </p:nvGrpSpPr>
        <p:grpSpPr>
          <a:xfrm>
            <a:off x="1002398" y="2896092"/>
            <a:ext cx="1434674" cy="724422"/>
            <a:chOff x="395536" y="5044534"/>
            <a:chExt cx="2232248" cy="1127148"/>
          </a:xfrm>
        </p:grpSpPr>
        <p:cxnSp>
          <p:nvCxnSpPr>
            <p:cNvPr id="100" name="Straight Connector 74">
              <a:extLst>
                <a:ext uri="{FF2B5EF4-FFF2-40B4-BE49-F238E27FC236}">
                  <a16:creationId xmlns:a16="http://schemas.microsoft.com/office/drawing/2014/main" id="{E7E6BD1C-6ADE-BC4E-980A-7EAECEF0110D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75">
              <a:extLst>
                <a:ext uri="{FF2B5EF4-FFF2-40B4-BE49-F238E27FC236}">
                  <a16:creationId xmlns:a16="http://schemas.microsoft.com/office/drawing/2014/main" id="{1550A7E1-7675-2C44-91C8-BA693E8B5E0F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76">
              <a:extLst>
                <a:ext uri="{FF2B5EF4-FFF2-40B4-BE49-F238E27FC236}">
                  <a16:creationId xmlns:a16="http://schemas.microsoft.com/office/drawing/2014/main" id="{72D78E7F-9D9E-9344-A0DF-A12DC489ED7B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77">
              <a:extLst>
                <a:ext uri="{FF2B5EF4-FFF2-40B4-BE49-F238E27FC236}">
                  <a16:creationId xmlns:a16="http://schemas.microsoft.com/office/drawing/2014/main" id="{B056E28D-3B47-1046-9BA3-55C6E0C62DCE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78">
              <a:extLst>
                <a:ext uri="{FF2B5EF4-FFF2-40B4-BE49-F238E27FC236}">
                  <a16:creationId xmlns:a16="http://schemas.microsoft.com/office/drawing/2014/main" id="{307C1514-EAAA-F745-911A-A6C565C6745E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80">
              <a:extLst>
                <a:ext uri="{FF2B5EF4-FFF2-40B4-BE49-F238E27FC236}">
                  <a16:creationId xmlns:a16="http://schemas.microsoft.com/office/drawing/2014/main" id="{961AC246-E23A-F143-8991-FE005328BBC6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81">
              <a:extLst>
                <a:ext uri="{FF2B5EF4-FFF2-40B4-BE49-F238E27FC236}">
                  <a16:creationId xmlns:a16="http://schemas.microsoft.com/office/drawing/2014/main" id="{C4C17D85-8288-4D43-B7F0-5BDA39EA659D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83">
              <a:extLst>
                <a:ext uri="{FF2B5EF4-FFF2-40B4-BE49-F238E27FC236}">
                  <a16:creationId xmlns:a16="http://schemas.microsoft.com/office/drawing/2014/main" id="{2A57A68A-FDFE-B240-AC9E-E623DC5C2626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84">
            <a:extLst>
              <a:ext uri="{FF2B5EF4-FFF2-40B4-BE49-F238E27FC236}">
                <a16:creationId xmlns:a16="http://schemas.microsoft.com/office/drawing/2014/main" id="{B080EF21-2FB3-5341-8783-01BC6EA3A922}"/>
              </a:ext>
            </a:extLst>
          </p:cNvPr>
          <p:cNvGrpSpPr/>
          <p:nvPr/>
        </p:nvGrpSpPr>
        <p:grpSpPr>
          <a:xfrm>
            <a:off x="3791755" y="2371891"/>
            <a:ext cx="1560490" cy="787951"/>
            <a:chOff x="395536" y="5044534"/>
            <a:chExt cx="2232248" cy="1127148"/>
          </a:xfrm>
        </p:grpSpPr>
        <p:cxnSp>
          <p:nvCxnSpPr>
            <p:cNvPr id="109" name="Straight Connector 85">
              <a:extLst>
                <a:ext uri="{FF2B5EF4-FFF2-40B4-BE49-F238E27FC236}">
                  <a16:creationId xmlns:a16="http://schemas.microsoft.com/office/drawing/2014/main" id="{2267109F-3BAF-6544-BE2D-52B56DEF96F4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86">
              <a:extLst>
                <a:ext uri="{FF2B5EF4-FFF2-40B4-BE49-F238E27FC236}">
                  <a16:creationId xmlns:a16="http://schemas.microsoft.com/office/drawing/2014/main" id="{D18E21C3-CF76-AB42-A126-43BF23C007B2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87">
              <a:extLst>
                <a:ext uri="{FF2B5EF4-FFF2-40B4-BE49-F238E27FC236}">
                  <a16:creationId xmlns:a16="http://schemas.microsoft.com/office/drawing/2014/main" id="{596A1782-F149-284E-9765-7951278C5F30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88">
              <a:extLst>
                <a:ext uri="{FF2B5EF4-FFF2-40B4-BE49-F238E27FC236}">
                  <a16:creationId xmlns:a16="http://schemas.microsoft.com/office/drawing/2014/main" id="{E2B38132-7CC7-A848-869A-1860DC98E382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89">
              <a:extLst>
                <a:ext uri="{FF2B5EF4-FFF2-40B4-BE49-F238E27FC236}">
                  <a16:creationId xmlns:a16="http://schemas.microsoft.com/office/drawing/2014/main" id="{6097EB00-E006-2841-88C7-4EEC9F644A34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91">
              <a:extLst>
                <a:ext uri="{FF2B5EF4-FFF2-40B4-BE49-F238E27FC236}">
                  <a16:creationId xmlns:a16="http://schemas.microsoft.com/office/drawing/2014/main" id="{C1DAED81-6D9C-3E46-A92E-76A597FC459B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92">
              <a:extLst>
                <a:ext uri="{FF2B5EF4-FFF2-40B4-BE49-F238E27FC236}">
                  <a16:creationId xmlns:a16="http://schemas.microsoft.com/office/drawing/2014/main" id="{3AA18ABA-BBC7-804D-8849-F620A4639D6E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94">
              <a:extLst>
                <a:ext uri="{FF2B5EF4-FFF2-40B4-BE49-F238E27FC236}">
                  <a16:creationId xmlns:a16="http://schemas.microsoft.com/office/drawing/2014/main" id="{3B888C43-2CE0-7F40-A91D-84DCF685BA06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7" name="Group 84">
            <a:extLst>
              <a:ext uri="{FF2B5EF4-FFF2-40B4-BE49-F238E27FC236}">
                <a16:creationId xmlns:a16="http://schemas.microsoft.com/office/drawing/2014/main" id="{23CE2797-3D49-384F-801B-351DF505E81E}"/>
              </a:ext>
            </a:extLst>
          </p:cNvPr>
          <p:cNvGrpSpPr/>
          <p:nvPr/>
        </p:nvGrpSpPr>
        <p:grpSpPr>
          <a:xfrm>
            <a:off x="4534517" y="2745622"/>
            <a:ext cx="1445971" cy="787951"/>
            <a:chOff x="395536" y="5044534"/>
            <a:chExt cx="2068431" cy="1127148"/>
          </a:xfrm>
        </p:grpSpPr>
        <p:cxnSp>
          <p:nvCxnSpPr>
            <p:cNvPr id="118" name="Straight Connector 85">
              <a:extLst>
                <a:ext uri="{FF2B5EF4-FFF2-40B4-BE49-F238E27FC236}">
                  <a16:creationId xmlns:a16="http://schemas.microsoft.com/office/drawing/2014/main" id="{F2E07724-E4E8-1B48-AC2C-D77B45769B98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6">
              <a:extLst>
                <a:ext uri="{FF2B5EF4-FFF2-40B4-BE49-F238E27FC236}">
                  <a16:creationId xmlns:a16="http://schemas.microsoft.com/office/drawing/2014/main" id="{05322D2B-3185-6843-8645-B6C7F71DDDFF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7">
              <a:extLst>
                <a:ext uri="{FF2B5EF4-FFF2-40B4-BE49-F238E27FC236}">
                  <a16:creationId xmlns:a16="http://schemas.microsoft.com/office/drawing/2014/main" id="{E3D4FAE0-7433-844A-A87B-16B63A144ED0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88">
              <a:extLst>
                <a:ext uri="{FF2B5EF4-FFF2-40B4-BE49-F238E27FC236}">
                  <a16:creationId xmlns:a16="http://schemas.microsoft.com/office/drawing/2014/main" id="{5138F196-D0B5-E04A-B49C-2CFBD5925EB5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89">
              <a:extLst>
                <a:ext uri="{FF2B5EF4-FFF2-40B4-BE49-F238E27FC236}">
                  <a16:creationId xmlns:a16="http://schemas.microsoft.com/office/drawing/2014/main" id="{172B2408-0ECB-3048-9E74-8FC628AC5AF1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91">
              <a:extLst>
                <a:ext uri="{FF2B5EF4-FFF2-40B4-BE49-F238E27FC236}">
                  <a16:creationId xmlns:a16="http://schemas.microsoft.com/office/drawing/2014/main" id="{8641A7A4-5039-4042-AB96-6EFD267AD8F1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92">
              <a:extLst>
                <a:ext uri="{FF2B5EF4-FFF2-40B4-BE49-F238E27FC236}">
                  <a16:creationId xmlns:a16="http://schemas.microsoft.com/office/drawing/2014/main" id="{CBB324C8-B161-554A-BE6E-D4C84BBBB2E9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ounded Rectangle 94">
              <a:extLst>
                <a:ext uri="{FF2B5EF4-FFF2-40B4-BE49-F238E27FC236}">
                  <a16:creationId xmlns:a16="http://schemas.microsoft.com/office/drawing/2014/main" id="{D14C28A9-B40F-8541-B022-24EAF135DDD3}"/>
                </a:ext>
              </a:extLst>
            </p:cNvPr>
            <p:cNvSpPr/>
            <p:nvPr/>
          </p:nvSpPr>
          <p:spPr>
            <a:xfrm>
              <a:off x="395536" y="5044534"/>
              <a:ext cx="2068431" cy="1127148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6" name="Rechte verbindingslijn met pijl 125">
            <a:extLst>
              <a:ext uri="{FF2B5EF4-FFF2-40B4-BE49-F238E27FC236}">
                <a16:creationId xmlns:a16="http://schemas.microsoft.com/office/drawing/2014/main" id="{B5F8F536-A48C-E141-91E6-0A64DC0D53DD}"/>
              </a:ext>
            </a:extLst>
          </p:cNvPr>
          <p:cNvCxnSpPr/>
          <p:nvPr/>
        </p:nvCxnSpPr>
        <p:spPr>
          <a:xfrm flipH="1">
            <a:off x="5458369" y="3195768"/>
            <a:ext cx="367186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88">
            <a:extLst>
              <a:ext uri="{FF2B5EF4-FFF2-40B4-BE49-F238E27FC236}">
                <a16:creationId xmlns:a16="http://schemas.microsoft.com/office/drawing/2014/main" id="{98DB2259-DE0B-2B4D-943D-8A7797C371D8}"/>
              </a:ext>
            </a:extLst>
          </p:cNvPr>
          <p:cNvCxnSpPr>
            <a:cxnSpLocks/>
          </p:cNvCxnSpPr>
          <p:nvPr/>
        </p:nvCxnSpPr>
        <p:spPr>
          <a:xfrm flipV="1">
            <a:off x="5847667" y="3146337"/>
            <a:ext cx="0" cy="2890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Rechte verbindingslijn met pijl 127">
            <a:extLst>
              <a:ext uri="{FF2B5EF4-FFF2-40B4-BE49-F238E27FC236}">
                <a16:creationId xmlns:a16="http://schemas.microsoft.com/office/drawing/2014/main" id="{8E428FB6-BEBA-C547-8850-AEBDD0199E33}"/>
              </a:ext>
            </a:extLst>
          </p:cNvPr>
          <p:cNvCxnSpPr>
            <a:cxnSpLocks/>
          </p:cNvCxnSpPr>
          <p:nvPr/>
        </p:nvCxnSpPr>
        <p:spPr>
          <a:xfrm>
            <a:off x="5980706" y="5622238"/>
            <a:ext cx="8666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chte verbindingslijn met pijl 128">
            <a:extLst>
              <a:ext uri="{FF2B5EF4-FFF2-40B4-BE49-F238E27FC236}">
                <a16:creationId xmlns:a16="http://schemas.microsoft.com/office/drawing/2014/main" id="{4DC60E29-008F-7A40-B9DC-53F012FFBAF2}"/>
              </a:ext>
            </a:extLst>
          </p:cNvPr>
          <p:cNvCxnSpPr>
            <a:cxnSpLocks/>
          </p:cNvCxnSpPr>
          <p:nvPr/>
        </p:nvCxnSpPr>
        <p:spPr>
          <a:xfrm>
            <a:off x="6060219" y="3012349"/>
            <a:ext cx="8666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73">
            <a:extLst>
              <a:ext uri="{FF2B5EF4-FFF2-40B4-BE49-F238E27FC236}">
                <a16:creationId xmlns:a16="http://schemas.microsoft.com/office/drawing/2014/main" id="{956A6F52-FB2E-F140-8AD5-7689C211FB38}"/>
              </a:ext>
            </a:extLst>
          </p:cNvPr>
          <p:cNvGrpSpPr/>
          <p:nvPr/>
        </p:nvGrpSpPr>
        <p:grpSpPr>
          <a:xfrm>
            <a:off x="3919092" y="5160052"/>
            <a:ext cx="1434674" cy="724422"/>
            <a:chOff x="395536" y="5044534"/>
            <a:chExt cx="2232248" cy="1127148"/>
          </a:xfrm>
        </p:grpSpPr>
        <p:cxnSp>
          <p:nvCxnSpPr>
            <p:cNvPr id="131" name="Straight Connector 74">
              <a:extLst>
                <a:ext uri="{FF2B5EF4-FFF2-40B4-BE49-F238E27FC236}">
                  <a16:creationId xmlns:a16="http://schemas.microsoft.com/office/drawing/2014/main" id="{0B4F20F3-EE95-FD4A-A987-D415E5964947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75">
              <a:extLst>
                <a:ext uri="{FF2B5EF4-FFF2-40B4-BE49-F238E27FC236}">
                  <a16:creationId xmlns:a16="http://schemas.microsoft.com/office/drawing/2014/main" id="{A18EA493-187D-454D-ADD8-7F08120AA418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76">
              <a:extLst>
                <a:ext uri="{FF2B5EF4-FFF2-40B4-BE49-F238E27FC236}">
                  <a16:creationId xmlns:a16="http://schemas.microsoft.com/office/drawing/2014/main" id="{5AA6850E-22F4-5141-81D4-F1F584807B25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77">
              <a:extLst>
                <a:ext uri="{FF2B5EF4-FFF2-40B4-BE49-F238E27FC236}">
                  <a16:creationId xmlns:a16="http://schemas.microsoft.com/office/drawing/2014/main" id="{40F27533-9369-264E-8D3E-0FDAF5879DD1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78">
              <a:extLst>
                <a:ext uri="{FF2B5EF4-FFF2-40B4-BE49-F238E27FC236}">
                  <a16:creationId xmlns:a16="http://schemas.microsoft.com/office/drawing/2014/main" id="{F4DCD142-07F3-864E-8AC4-CD2C7CAAA815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80">
              <a:extLst>
                <a:ext uri="{FF2B5EF4-FFF2-40B4-BE49-F238E27FC236}">
                  <a16:creationId xmlns:a16="http://schemas.microsoft.com/office/drawing/2014/main" id="{9EE982F3-BF5B-704B-89E4-23EC42CC4A66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81">
              <a:extLst>
                <a:ext uri="{FF2B5EF4-FFF2-40B4-BE49-F238E27FC236}">
                  <a16:creationId xmlns:a16="http://schemas.microsoft.com/office/drawing/2014/main" id="{B4E62FF3-F243-874A-898A-847D15484F70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ounded Rectangle 83">
              <a:extLst>
                <a:ext uri="{FF2B5EF4-FFF2-40B4-BE49-F238E27FC236}">
                  <a16:creationId xmlns:a16="http://schemas.microsoft.com/office/drawing/2014/main" id="{8DA8085A-B84F-4A42-B485-6AB774449B64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9" name="Group 73">
            <a:extLst>
              <a:ext uri="{FF2B5EF4-FFF2-40B4-BE49-F238E27FC236}">
                <a16:creationId xmlns:a16="http://schemas.microsoft.com/office/drawing/2014/main" id="{82126A47-2F2A-8440-8447-8E5D49254582}"/>
              </a:ext>
            </a:extLst>
          </p:cNvPr>
          <p:cNvGrpSpPr/>
          <p:nvPr/>
        </p:nvGrpSpPr>
        <p:grpSpPr>
          <a:xfrm>
            <a:off x="4074720" y="5297611"/>
            <a:ext cx="1434674" cy="724422"/>
            <a:chOff x="395536" y="5044534"/>
            <a:chExt cx="2232248" cy="1127148"/>
          </a:xfrm>
        </p:grpSpPr>
        <p:cxnSp>
          <p:nvCxnSpPr>
            <p:cNvPr id="140" name="Straight Connector 74">
              <a:extLst>
                <a:ext uri="{FF2B5EF4-FFF2-40B4-BE49-F238E27FC236}">
                  <a16:creationId xmlns:a16="http://schemas.microsoft.com/office/drawing/2014/main" id="{CEC467B5-07A2-364F-8529-D5902FC11762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75">
              <a:extLst>
                <a:ext uri="{FF2B5EF4-FFF2-40B4-BE49-F238E27FC236}">
                  <a16:creationId xmlns:a16="http://schemas.microsoft.com/office/drawing/2014/main" id="{D383F156-934E-F746-B12D-683B13991489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76">
              <a:extLst>
                <a:ext uri="{FF2B5EF4-FFF2-40B4-BE49-F238E27FC236}">
                  <a16:creationId xmlns:a16="http://schemas.microsoft.com/office/drawing/2014/main" id="{68EBAF06-45D1-784D-9F57-5D55B9BA657B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77">
              <a:extLst>
                <a:ext uri="{FF2B5EF4-FFF2-40B4-BE49-F238E27FC236}">
                  <a16:creationId xmlns:a16="http://schemas.microsoft.com/office/drawing/2014/main" id="{BC665D3C-E4EE-2B49-949F-DE956C8115C4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78">
              <a:extLst>
                <a:ext uri="{FF2B5EF4-FFF2-40B4-BE49-F238E27FC236}">
                  <a16:creationId xmlns:a16="http://schemas.microsoft.com/office/drawing/2014/main" id="{FE48AEE3-CD0E-A346-B964-BB0EE2D7ACD3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80">
              <a:extLst>
                <a:ext uri="{FF2B5EF4-FFF2-40B4-BE49-F238E27FC236}">
                  <a16:creationId xmlns:a16="http://schemas.microsoft.com/office/drawing/2014/main" id="{3B6C54CB-D0F3-CA44-B700-3565BF8B47A3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81">
              <a:extLst>
                <a:ext uri="{FF2B5EF4-FFF2-40B4-BE49-F238E27FC236}">
                  <a16:creationId xmlns:a16="http://schemas.microsoft.com/office/drawing/2014/main" id="{96C0E4BC-1803-5448-9F27-4DDE61162A95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ounded Rectangle 83">
              <a:extLst>
                <a:ext uri="{FF2B5EF4-FFF2-40B4-BE49-F238E27FC236}">
                  <a16:creationId xmlns:a16="http://schemas.microsoft.com/office/drawing/2014/main" id="{9110300E-0D5A-684B-8E6C-247C8613EE78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8" name="Group 73">
            <a:extLst>
              <a:ext uri="{FF2B5EF4-FFF2-40B4-BE49-F238E27FC236}">
                <a16:creationId xmlns:a16="http://schemas.microsoft.com/office/drawing/2014/main" id="{F245BA79-31B2-2640-9B0E-423610BE1716}"/>
              </a:ext>
            </a:extLst>
          </p:cNvPr>
          <p:cNvGrpSpPr/>
          <p:nvPr/>
        </p:nvGrpSpPr>
        <p:grpSpPr>
          <a:xfrm>
            <a:off x="4223892" y="5464852"/>
            <a:ext cx="1434674" cy="724422"/>
            <a:chOff x="395536" y="5044534"/>
            <a:chExt cx="2232248" cy="1127148"/>
          </a:xfrm>
        </p:grpSpPr>
        <p:cxnSp>
          <p:nvCxnSpPr>
            <p:cNvPr id="149" name="Straight Connector 74">
              <a:extLst>
                <a:ext uri="{FF2B5EF4-FFF2-40B4-BE49-F238E27FC236}">
                  <a16:creationId xmlns:a16="http://schemas.microsoft.com/office/drawing/2014/main" id="{ED882992-4BD3-C946-B436-E01656CD1636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75">
              <a:extLst>
                <a:ext uri="{FF2B5EF4-FFF2-40B4-BE49-F238E27FC236}">
                  <a16:creationId xmlns:a16="http://schemas.microsoft.com/office/drawing/2014/main" id="{46C2B98B-DB5B-9B4E-B2D8-3264253B02F9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76">
              <a:extLst>
                <a:ext uri="{FF2B5EF4-FFF2-40B4-BE49-F238E27FC236}">
                  <a16:creationId xmlns:a16="http://schemas.microsoft.com/office/drawing/2014/main" id="{6AB97DFC-0748-1847-9CFD-343EBEDE2C45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77">
              <a:extLst>
                <a:ext uri="{FF2B5EF4-FFF2-40B4-BE49-F238E27FC236}">
                  <a16:creationId xmlns:a16="http://schemas.microsoft.com/office/drawing/2014/main" id="{4319A1EE-46AB-F842-92C1-F28F5290EF70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78">
              <a:extLst>
                <a:ext uri="{FF2B5EF4-FFF2-40B4-BE49-F238E27FC236}">
                  <a16:creationId xmlns:a16="http://schemas.microsoft.com/office/drawing/2014/main" id="{CCC04AA5-0D09-0442-A16A-1B0B02D4D04A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80">
              <a:extLst>
                <a:ext uri="{FF2B5EF4-FFF2-40B4-BE49-F238E27FC236}">
                  <a16:creationId xmlns:a16="http://schemas.microsoft.com/office/drawing/2014/main" id="{E3CEF5AF-DE74-9B44-9FE3-E4C9E8F367BD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81">
              <a:extLst>
                <a:ext uri="{FF2B5EF4-FFF2-40B4-BE49-F238E27FC236}">
                  <a16:creationId xmlns:a16="http://schemas.microsoft.com/office/drawing/2014/main" id="{0B4AA70C-F2DF-5843-9EAC-F48CD0DDD063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ounded Rectangle 83">
              <a:extLst>
                <a:ext uri="{FF2B5EF4-FFF2-40B4-BE49-F238E27FC236}">
                  <a16:creationId xmlns:a16="http://schemas.microsoft.com/office/drawing/2014/main" id="{3045130A-FE6B-8F4B-87D4-58A4E2E79D94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7" name="Group 73">
            <a:extLst>
              <a:ext uri="{FF2B5EF4-FFF2-40B4-BE49-F238E27FC236}">
                <a16:creationId xmlns:a16="http://schemas.microsoft.com/office/drawing/2014/main" id="{B1373FB3-B27F-D940-9601-84C17C0A6397}"/>
              </a:ext>
            </a:extLst>
          </p:cNvPr>
          <p:cNvGrpSpPr/>
          <p:nvPr/>
        </p:nvGrpSpPr>
        <p:grpSpPr>
          <a:xfrm>
            <a:off x="4376292" y="5617252"/>
            <a:ext cx="1434674" cy="724422"/>
            <a:chOff x="395536" y="5044534"/>
            <a:chExt cx="2232248" cy="1127148"/>
          </a:xfrm>
        </p:grpSpPr>
        <p:cxnSp>
          <p:nvCxnSpPr>
            <p:cNvPr id="158" name="Straight Connector 74">
              <a:extLst>
                <a:ext uri="{FF2B5EF4-FFF2-40B4-BE49-F238E27FC236}">
                  <a16:creationId xmlns:a16="http://schemas.microsoft.com/office/drawing/2014/main" id="{476CA5DD-30CF-114A-8F51-DB702D2E7943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75">
              <a:extLst>
                <a:ext uri="{FF2B5EF4-FFF2-40B4-BE49-F238E27FC236}">
                  <a16:creationId xmlns:a16="http://schemas.microsoft.com/office/drawing/2014/main" id="{0A6434FE-1F48-7343-8C81-462A1048DABF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76">
              <a:extLst>
                <a:ext uri="{FF2B5EF4-FFF2-40B4-BE49-F238E27FC236}">
                  <a16:creationId xmlns:a16="http://schemas.microsoft.com/office/drawing/2014/main" id="{1CAF41D2-7F0B-5E43-86BA-B0C752736B34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77">
              <a:extLst>
                <a:ext uri="{FF2B5EF4-FFF2-40B4-BE49-F238E27FC236}">
                  <a16:creationId xmlns:a16="http://schemas.microsoft.com/office/drawing/2014/main" id="{391C336B-6BCA-AB45-9A7E-2F7DAB7FD64F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78">
              <a:extLst>
                <a:ext uri="{FF2B5EF4-FFF2-40B4-BE49-F238E27FC236}">
                  <a16:creationId xmlns:a16="http://schemas.microsoft.com/office/drawing/2014/main" id="{C80689A0-8D26-6043-9F59-A55FEAAA729A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80">
              <a:extLst>
                <a:ext uri="{FF2B5EF4-FFF2-40B4-BE49-F238E27FC236}">
                  <a16:creationId xmlns:a16="http://schemas.microsoft.com/office/drawing/2014/main" id="{88A8F13B-748E-224A-844B-F28EB6AC671B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81">
              <a:extLst>
                <a:ext uri="{FF2B5EF4-FFF2-40B4-BE49-F238E27FC236}">
                  <a16:creationId xmlns:a16="http://schemas.microsoft.com/office/drawing/2014/main" id="{C233A4E7-8608-B648-8E7F-635739B85173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ounded Rectangle 83">
              <a:extLst>
                <a:ext uri="{FF2B5EF4-FFF2-40B4-BE49-F238E27FC236}">
                  <a16:creationId xmlns:a16="http://schemas.microsoft.com/office/drawing/2014/main" id="{930987E4-6B12-8F40-8E19-D60F376A87D6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6" name="Tekstvak 165">
            <a:extLst>
              <a:ext uri="{FF2B5EF4-FFF2-40B4-BE49-F238E27FC236}">
                <a16:creationId xmlns:a16="http://schemas.microsoft.com/office/drawing/2014/main" id="{1B618C8A-C54A-694E-BEAC-150722FE9BEE}"/>
              </a:ext>
            </a:extLst>
          </p:cNvPr>
          <p:cNvSpPr txBox="1"/>
          <p:nvPr/>
        </p:nvSpPr>
        <p:spPr>
          <a:xfrm>
            <a:off x="5044727" y="2352500"/>
            <a:ext cx="7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5ABF5EA-C479-B540-B402-1AB37CED82C9}"/>
              </a:ext>
            </a:extLst>
          </p:cNvPr>
          <p:cNvSpPr txBox="1"/>
          <p:nvPr/>
        </p:nvSpPr>
        <p:spPr>
          <a:xfrm>
            <a:off x="5688964" y="2734117"/>
            <a:ext cx="7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grpSp>
        <p:nvGrpSpPr>
          <p:cNvPr id="204" name="Group 84">
            <a:extLst>
              <a:ext uri="{FF2B5EF4-FFF2-40B4-BE49-F238E27FC236}">
                <a16:creationId xmlns:a16="http://schemas.microsoft.com/office/drawing/2014/main" id="{940D5783-515C-F34F-A720-7B9739FBC914}"/>
              </a:ext>
            </a:extLst>
          </p:cNvPr>
          <p:cNvGrpSpPr/>
          <p:nvPr/>
        </p:nvGrpSpPr>
        <p:grpSpPr>
          <a:xfrm>
            <a:off x="7052501" y="2407817"/>
            <a:ext cx="1560490" cy="787951"/>
            <a:chOff x="395536" y="5044534"/>
            <a:chExt cx="2232248" cy="1127148"/>
          </a:xfrm>
        </p:grpSpPr>
        <p:cxnSp>
          <p:nvCxnSpPr>
            <p:cNvPr id="205" name="Straight Connector 85">
              <a:extLst>
                <a:ext uri="{FF2B5EF4-FFF2-40B4-BE49-F238E27FC236}">
                  <a16:creationId xmlns:a16="http://schemas.microsoft.com/office/drawing/2014/main" id="{EADB2363-75B5-E047-9E05-351FAF32E7BC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86">
              <a:extLst>
                <a:ext uri="{FF2B5EF4-FFF2-40B4-BE49-F238E27FC236}">
                  <a16:creationId xmlns:a16="http://schemas.microsoft.com/office/drawing/2014/main" id="{EC3B3789-7A4C-6E4E-88CD-F5D70F30E5C9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87">
              <a:extLst>
                <a:ext uri="{FF2B5EF4-FFF2-40B4-BE49-F238E27FC236}">
                  <a16:creationId xmlns:a16="http://schemas.microsoft.com/office/drawing/2014/main" id="{3976B48A-B3E4-9046-B7A8-936342F4391D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88">
              <a:extLst>
                <a:ext uri="{FF2B5EF4-FFF2-40B4-BE49-F238E27FC236}">
                  <a16:creationId xmlns:a16="http://schemas.microsoft.com/office/drawing/2014/main" id="{ED012F71-F0A8-6D42-903B-7441EC9D6861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89">
              <a:extLst>
                <a:ext uri="{FF2B5EF4-FFF2-40B4-BE49-F238E27FC236}">
                  <a16:creationId xmlns:a16="http://schemas.microsoft.com/office/drawing/2014/main" id="{7803C64B-324E-5E4B-A9CC-A0D8E0069062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91">
              <a:extLst>
                <a:ext uri="{FF2B5EF4-FFF2-40B4-BE49-F238E27FC236}">
                  <a16:creationId xmlns:a16="http://schemas.microsoft.com/office/drawing/2014/main" id="{7923FC65-58AF-534A-AD6D-C21ED6A7851E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92">
              <a:extLst>
                <a:ext uri="{FF2B5EF4-FFF2-40B4-BE49-F238E27FC236}">
                  <a16:creationId xmlns:a16="http://schemas.microsoft.com/office/drawing/2014/main" id="{3E0B37E7-4018-8740-9AE9-206156E049CB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94">
              <a:extLst>
                <a:ext uri="{FF2B5EF4-FFF2-40B4-BE49-F238E27FC236}">
                  <a16:creationId xmlns:a16="http://schemas.microsoft.com/office/drawing/2014/main" id="{CA178374-4CE6-894E-BC74-48D154D02F7D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kstvak 212">
            <a:extLst>
              <a:ext uri="{FF2B5EF4-FFF2-40B4-BE49-F238E27FC236}">
                <a16:creationId xmlns:a16="http://schemas.microsoft.com/office/drawing/2014/main" id="{E15E6963-ECA6-D340-A7F2-BEF98D239113}"/>
              </a:ext>
            </a:extLst>
          </p:cNvPr>
          <p:cNvSpPr txBox="1"/>
          <p:nvPr/>
        </p:nvSpPr>
        <p:spPr>
          <a:xfrm>
            <a:off x="8305473" y="2407817"/>
            <a:ext cx="7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grpSp>
        <p:nvGrpSpPr>
          <p:cNvPr id="214" name="Group 84">
            <a:extLst>
              <a:ext uri="{FF2B5EF4-FFF2-40B4-BE49-F238E27FC236}">
                <a16:creationId xmlns:a16="http://schemas.microsoft.com/office/drawing/2014/main" id="{0664FECB-1818-9D40-9A58-A0BF497EFC2A}"/>
              </a:ext>
            </a:extLst>
          </p:cNvPr>
          <p:cNvGrpSpPr/>
          <p:nvPr/>
        </p:nvGrpSpPr>
        <p:grpSpPr>
          <a:xfrm>
            <a:off x="7204901" y="2560217"/>
            <a:ext cx="1560490" cy="787951"/>
            <a:chOff x="395536" y="5044534"/>
            <a:chExt cx="2232248" cy="1127148"/>
          </a:xfrm>
        </p:grpSpPr>
        <p:cxnSp>
          <p:nvCxnSpPr>
            <p:cNvPr id="215" name="Straight Connector 85">
              <a:extLst>
                <a:ext uri="{FF2B5EF4-FFF2-40B4-BE49-F238E27FC236}">
                  <a16:creationId xmlns:a16="http://schemas.microsoft.com/office/drawing/2014/main" id="{CFD8FD87-BD54-5B46-A0D5-D49EDEBA3B72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86">
              <a:extLst>
                <a:ext uri="{FF2B5EF4-FFF2-40B4-BE49-F238E27FC236}">
                  <a16:creationId xmlns:a16="http://schemas.microsoft.com/office/drawing/2014/main" id="{F502DA73-C4FB-7744-8E1B-AB229769A876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87">
              <a:extLst>
                <a:ext uri="{FF2B5EF4-FFF2-40B4-BE49-F238E27FC236}">
                  <a16:creationId xmlns:a16="http://schemas.microsoft.com/office/drawing/2014/main" id="{CBF8D54B-62EC-B14D-B42A-9D783818CE00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88">
              <a:extLst>
                <a:ext uri="{FF2B5EF4-FFF2-40B4-BE49-F238E27FC236}">
                  <a16:creationId xmlns:a16="http://schemas.microsoft.com/office/drawing/2014/main" id="{8216FAC0-2712-D346-AFF8-52F085A84A83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89">
              <a:extLst>
                <a:ext uri="{FF2B5EF4-FFF2-40B4-BE49-F238E27FC236}">
                  <a16:creationId xmlns:a16="http://schemas.microsoft.com/office/drawing/2014/main" id="{04AF59AE-BB8D-E647-BE32-586DE2BCF1E2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91">
              <a:extLst>
                <a:ext uri="{FF2B5EF4-FFF2-40B4-BE49-F238E27FC236}">
                  <a16:creationId xmlns:a16="http://schemas.microsoft.com/office/drawing/2014/main" id="{C84777EC-2ACE-9345-91A4-78EF34D1B011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92">
              <a:extLst>
                <a:ext uri="{FF2B5EF4-FFF2-40B4-BE49-F238E27FC236}">
                  <a16:creationId xmlns:a16="http://schemas.microsoft.com/office/drawing/2014/main" id="{496155E0-F3F4-4146-94C6-8518F3C42380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ounded Rectangle 94">
              <a:extLst>
                <a:ext uri="{FF2B5EF4-FFF2-40B4-BE49-F238E27FC236}">
                  <a16:creationId xmlns:a16="http://schemas.microsoft.com/office/drawing/2014/main" id="{EE1E34FB-4C32-2E40-BCC4-21D7614E0938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3" name="Tekstvak 222">
            <a:extLst>
              <a:ext uri="{FF2B5EF4-FFF2-40B4-BE49-F238E27FC236}">
                <a16:creationId xmlns:a16="http://schemas.microsoft.com/office/drawing/2014/main" id="{F7293F7B-95EF-A04F-B48F-7629E59CFDFF}"/>
              </a:ext>
            </a:extLst>
          </p:cNvPr>
          <p:cNvSpPr txBox="1"/>
          <p:nvPr/>
        </p:nvSpPr>
        <p:spPr>
          <a:xfrm>
            <a:off x="8457873" y="2560217"/>
            <a:ext cx="7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grpSp>
        <p:nvGrpSpPr>
          <p:cNvPr id="224" name="Group 84">
            <a:extLst>
              <a:ext uri="{FF2B5EF4-FFF2-40B4-BE49-F238E27FC236}">
                <a16:creationId xmlns:a16="http://schemas.microsoft.com/office/drawing/2014/main" id="{64285500-2A40-6146-B457-B18293907E16}"/>
              </a:ext>
            </a:extLst>
          </p:cNvPr>
          <p:cNvGrpSpPr/>
          <p:nvPr/>
        </p:nvGrpSpPr>
        <p:grpSpPr>
          <a:xfrm>
            <a:off x="7357301" y="2712617"/>
            <a:ext cx="1560490" cy="787951"/>
            <a:chOff x="395536" y="5044534"/>
            <a:chExt cx="2232248" cy="1127148"/>
          </a:xfrm>
        </p:grpSpPr>
        <p:cxnSp>
          <p:nvCxnSpPr>
            <p:cNvPr id="225" name="Straight Connector 85">
              <a:extLst>
                <a:ext uri="{FF2B5EF4-FFF2-40B4-BE49-F238E27FC236}">
                  <a16:creationId xmlns:a16="http://schemas.microsoft.com/office/drawing/2014/main" id="{34012166-D26A-B941-913B-EF9F72C68615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86">
              <a:extLst>
                <a:ext uri="{FF2B5EF4-FFF2-40B4-BE49-F238E27FC236}">
                  <a16:creationId xmlns:a16="http://schemas.microsoft.com/office/drawing/2014/main" id="{92186F54-839C-E947-9F18-0BA2F99F838C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87">
              <a:extLst>
                <a:ext uri="{FF2B5EF4-FFF2-40B4-BE49-F238E27FC236}">
                  <a16:creationId xmlns:a16="http://schemas.microsoft.com/office/drawing/2014/main" id="{810EB344-D48F-EA44-BAB9-86ED139DFC90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88">
              <a:extLst>
                <a:ext uri="{FF2B5EF4-FFF2-40B4-BE49-F238E27FC236}">
                  <a16:creationId xmlns:a16="http://schemas.microsoft.com/office/drawing/2014/main" id="{7056480D-A3A8-5F4C-BC01-745491744CFB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9">
              <a:extLst>
                <a:ext uri="{FF2B5EF4-FFF2-40B4-BE49-F238E27FC236}">
                  <a16:creationId xmlns:a16="http://schemas.microsoft.com/office/drawing/2014/main" id="{369C2D2E-ECA1-8748-8F0A-98DCDD897FF1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91">
              <a:extLst>
                <a:ext uri="{FF2B5EF4-FFF2-40B4-BE49-F238E27FC236}">
                  <a16:creationId xmlns:a16="http://schemas.microsoft.com/office/drawing/2014/main" id="{39531F67-3AF6-9544-B5DB-7A4EACC4B7A9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92">
              <a:extLst>
                <a:ext uri="{FF2B5EF4-FFF2-40B4-BE49-F238E27FC236}">
                  <a16:creationId xmlns:a16="http://schemas.microsoft.com/office/drawing/2014/main" id="{CA81604A-3A73-024F-9A37-4742F3AB8DC9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ounded Rectangle 94">
              <a:extLst>
                <a:ext uri="{FF2B5EF4-FFF2-40B4-BE49-F238E27FC236}">
                  <a16:creationId xmlns:a16="http://schemas.microsoft.com/office/drawing/2014/main" id="{9E11C89F-FEE1-BF40-A8A0-01AB11E1FF30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" name="Tekstvak 232">
            <a:extLst>
              <a:ext uri="{FF2B5EF4-FFF2-40B4-BE49-F238E27FC236}">
                <a16:creationId xmlns:a16="http://schemas.microsoft.com/office/drawing/2014/main" id="{6E24F387-F455-414C-8207-665C61BAA5C1}"/>
              </a:ext>
            </a:extLst>
          </p:cNvPr>
          <p:cNvSpPr txBox="1"/>
          <p:nvPr/>
        </p:nvSpPr>
        <p:spPr>
          <a:xfrm>
            <a:off x="8610273" y="2712617"/>
            <a:ext cx="7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grpSp>
        <p:nvGrpSpPr>
          <p:cNvPr id="234" name="Group 84">
            <a:extLst>
              <a:ext uri="{FF2B5EF4-FFF2-40B4-BE49-F238E27FC236}">
                <a16:creationId xmlns:a16="http://schemas.microsoft.com/office/drawing/2014/main" id="{5C9C9087-4A82-2146-A6CD-93803168DD6F}"/>
              </a:ext>
            </a:extLst>
          </p:cNvPr>
          <p:cNvGrpSpPr/>
          <p:nvPr/>
        </p:nvGrpSpPr>
        <p:grpSpPr>
          <a:xfrm>
            <a:off x="7509701" y="2865017"/>
            <a:ext cx="1560490" cy="787951"/>
            <a:chOff x="395536" y="5044534"/>
            <a:chExt cx="2232248" cy="1127148"/>
          </a:xfrm>
        </p:grpSpPr>
        <p:cxnSp>
          <p:nvCxnSpPr>
            <p:cNvPr id="235" name="Straight Connector 85">
              <a:extLst>
                <a:ext uri="{FF2B5EF4-FFF2-40B4-BE49-F238E27FC236}">
                  <a16:creationId xmlns:a16="http://schemas.microsoft.com/office/drawing/2014/main" id="{22CDC00F-1957-1842-A64C-33C365437131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86">
              <a:extLst>
                <a:ext uri="{FF2B5EF4-FFF2-40B4-BE49-F238E27FC236}">
                  <a16:creationId xmlns:a16="http://schemas.microsoft.com/office/drawing/2014/main" id="{40E16BEF-933E-C447-ACC5-17DF58EDFDAE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87">
              <a:extLst>
                <a:ext uri="{FF2B5EF4-FFF2-40B4-BE49-F238E27FC236}">
                  <a16:creationId xmlns:a16="http://schemas.microsoft.com/office/drawing/2014/main" id="{59FE106C-0222-F646-9CC2-BC63FF4E5CE3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88">
              <a:extLst>
                <a:ext uri="{FF2B5EF4-FFF2-40B4-BE49-F238E27FC236}">
                  <a16:creationId xmlns:a16="http://schemas.microsoft.com/office/drawing/2014/main" id="{2F9D88BE-ECC4-7745-A75F-993026C09B41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89">
              <a:extLst>
                <a:ext uri="{FF2B5EF4-FFF2-40B4-BE49-F238E27FC236}">
                  <a16:creationId xmlns:a16="http://schemas.microsoft.com/office/drawing/2014/main" id="{27ABC403-9E2F-824C-AEE7-B48D33ABE8F6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91">
              <a:extLst>
                <a:ext uri="{FF2B5EF4-FFF2-40B4-BE49-F238E27FC236}">
                  <a16:creationId xmlns:a16="http://schemas.microsoft.com/office/drawing/2014/main" id="{EEDCDC34-BC30-1345-BB61-3F0C91ECCBC7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92">
              <a:extLst>
                <a:ext uri="{FF2B5EF4-FFF2-40B4-BE49-F238E27FC236}">
                  <a16:creationId xmlns:a16="http://schemas.microsoft.com/office/drawing/2014/main" id="{32297FF7-BC71-D84E-8B29-994FB52B6502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ounded Rectangle 94">
              <a:extLst>
                <a:ext uri="{FF2B5EF4-FFF2-40B4-BE49-F238E27FC236}">
                  <a16:creationId xmlns:a16="http://schemas.microsoft.com/office/drawing/2014/main" id="{DB78D802-897F-1345-9C50-DB02078C49C4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3" name="Tekstvak 242">
            <a:extLst>
              <a:ext uri="{FF2B5EF4-FFF2-40B4-BE49-F238E27FC236}">
                <a16:creationId xmlns:a16="http://schemas.microsoft.com/office/drawing/2014/main" id="{79064570-6A23-DE42-AC7D-F5562D2DDDFF}"/>
              </a:ext>
            </a:extLst>
          </p:cNvPr>
          <p:cNvSpPr txBox="1"/>
          <p:nvPr/>
        </p:nvSpPr>
        <p:spPr>
          <a:xfrm>
            <a:off x="8762673" y="2840011"/>
            <a:ext cx="7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cxnSp>
        <p:nvCxnSpPr>
          <p:cNvPr id="244" name="Straight Connector 88">
            <a:extLst>
              <a:ext uri="{FF2B5EF4-FFF2-40B4-BE49-F238E27FC236}">
                <a16:creationId xmlns:a16="http://schemas.microsoft.com/office/drawing/2014/main" id="{24FB8202-B2E8-7E4F-A89D-C5E580FF8898}"/>
              </a:ext>
            </a:extLst>
          </p:cNvPr>
          <p:cNvCxnSpPr>
            <a:cxnSpLocks/>
          </p:cNvCxnSpPr>
          <p:nvPr/>
        </p:nvCxnSpPr>
        <p:spPr>
          <a:xfrm flipV="1">
            <a:off x="8093864" y="2712617"/>
            <a:ext cx="0" cy="39225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88">
            <a:extLst>
              <a:ext uri="{FF2B5EF4-FFF2-40B4-BE49-F238E27FC236}">
                <a16:creationId xmlns:a16="http://schemas.microsoft.com/office/drawing/2014/main" id="{B6A407E4-3587-0149-AB47-CC8ECB8308F7}"/>
              </a:ext>
            </a:extLst>
          </p:cNvPr>
          <p:cNvCxnSpPr>
            <a:cxnSpLocks/>
          </p:cNvCxnSpPr>
          <p:nvPr/>
        </p:nvCxnSpPr>
        <p:spPr>
          <a:xfrm flipV="1">
            <a:off x="7737381" y="3163555"/>
            <a:ext cx="0" cy="39225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88">
            <a:extLst>
              <a:ext uri="{FF2B5EF4-FFF2-40B4-BE49-F238E27FC236}">
                <a16:creationId xmlns:a16="http://schemas.microsoft.com/office/drawing/2014/main" id="{D3A8733B-B8C0-D845-96AF-8A47B4A5421F}"/>
              </a:ext>
            </a:extLst>
          </p:cNvPr>
          <p:cNvCxnSpPr>
            <a:cxnSpLocks/>
          </p:cNvCxnSpPr>
          <p:nvPr/>
        </p:nvCxnSpPr>
        <p:spPr>
          <a:xfrm flipV="1">
            <a:off x="8525986" y="3163555"/>
            <a:ext cx="0" cy="39225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88">
            <a:extLst>
              <a:ext uri="{FF2B5EF4-FFF2-40B4-BE49-F238E27FC236}">
                <a16:creationId xmlns:a16="http://schemas.microsoft.com/office/drawing/2014/main" id="{928B252D-584D-5241-9649-B288790B1D06}"/>
              </a:ext>
            </a:extLst>
          </p:cNvPr>
          <p:cNvCxnSpPr>
            <a:cxnSpLocks/>
          </p:cNvCxnSpPr>
          <p:nvPr/>
        </p:nvCxnSpPr>
        <p:spPr>
          <a:xfrm flipV="1">
            <a:off x="7398226" y="2807927"/>
            <a:ext cx="0" cy="28899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84">
            <a:extLst>
              <a:ext uri="{FF2B5EF4-FFF2-40B4-BE49-F238E27FC236}">
                <a16:creationId xmlns:a16="http://schemas.microsoft.com/office/drawing/2014/main" id="{A1305FE7-F528-5B42-88D8-0A0CEBA8F5F0}"/>
              </a:ext>
            </a:extLst>
          </p:cNvPr>
          <p:cNvGrpSpPr/>
          <p:nvPr/>
        </p:nvGrpSpPr>
        <p:grpSpPr>
          <a:xfrm>
            <a:off x="6916691" y="5081472"/>
            <a:ext cx="1560490" cy="787951"/>
            <a:chOff x="395536" y="5044534"/>
            <a:chExt cx="2232248" cy="1127148"/>
          </a:xfrm>
        </p:grpSpPr>
        <p:cxnSp>
          <p:nvCxnSpPr>
            <p:cNvPr id="251" name="Straight Connector 85">
              <a:extLst>
                <a:ext uri="{FF2B5EF4-FFF2-40B4-BE49-F238E27FC236}">
                  <a16:creationId xmlns:a16="http://schemas.microsoft.com/office/drawing/2014/main" id="{B5E85B43-5CA5-024C-A45F-1DBB81A350BA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86">
              <a:extLst>
                <a:ext uri="{FF2B5EF4-FFF2-40B4-BE49-F238E27FC236}">
                  <a16:creationId xmlns:a16="http://schemas.microsoft.com/office/drawing/2014/main" id="{259C669A-96AD-B140-A34E-766D424D6C12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87">
              <a:extLst>
                <a:ext uri="{FF2B5EF4-FFF2-40B4-BE49-F238E27FC236}">
                  <a16:creationId xmlns:a16="http://schemas.microsoft.com/office/drawing/2014/main" id="{FD009B1B-CC73-B242-9D8E-9C8DEDC11868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88">
              <a:extLst>
                <a:ext uri="{FF2B5EF4-FFF2-40B4-BE49-F238E27FC236}">
                  <a16:creationId xmlns:a16="http://schemas.microsoft.com/office/drawing/2014/main" id="{F35A3D9D-0445-7943-A73F-400B57085BF9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89">
              <a:extLst>
                <a:ext uri="{FF2B5EF4-FFF2-40B4-BE49-F238E27FC236}">
                  <a16:creationId xmlns:a16="http://schemas.microsoft.com/office/drawing/2014/main" id="{6EA36A77-3E90-CE4A-A415-86CC3CD48BC2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91">
              <a:extLst>
                <a:ext uri="{FF2B5EF4-FFF2-40B4-BE49-F238E27FC236}">
                  <a16:creationId xmlns:a16="http://schemas.microsoft.com/office/drawing/2014/main" id="{3EBF1051-D0D8-6041-9E69-46B1A3BD8108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92">
              <a:extLst>
                <a:ext uri="{FF2B5EF4-FFF2-40B4-BE49-F238E27FC236}">
                  <a16:creationId xmlns:a16="http://schemas.microsoft.com/office/drawing/2014/main" id="{C30A07CF-6577-004B-BA51-4F1615B9907C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Rounded Rectangle 94">
              <a:extLst>
                <a:ext uri="{FF2B5EF4-FFF2-40B4-BE49-F238E27FC236}">
                  <a16:creationId xmlns:a16="http://schemas.microsoft.com/office/drawing/2014/main" id="{F3D01E27-C364-F14D-9FD1-7733397EE85C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9" name="Group 84">
            <a:extLst>
              <a:ext uri="{FF2B5EF4-FFF2-40B4-BE49-F238E27FC236}">
                <a16:creationId xmlns:a16="http://schemas.microsoft.com/office/drawing/2014/main" id="{CB6AA455-F266-0943-AEA2-10DF8F274C2E}"/>
              </a:ext>
            </a:extLst>
          </p:cNvPr>
          <p:cNvGrpSpPr/>
          <p:nvPr/>
        </p:nvGrpSpPr>
        <p:grpSpPr>
          <a:xfrm>
            <a:off x="7069091" y="5233872"/>
            <a:ext cx="1560490" cy="787951"/>
            <a:chOff x="395536" y="5044534"/>
            <a:chExt cx="2232248" cy="1127148"/>
          </a:xfrm>
        </p:grpSpPr>
        <p:cxnSp>
          <p:nvCxnSpPr>
            <p:cNvPr id="260" name="Straight Connector 85">
              <a:extLst>
                <a:ext uri="{FF2B5EF4-FFF2-40B4-BE49-F238E27FC236}">
                  <a16:creationId xmlns:a16="http://schemas.microsoft.com/office/drawing/2014/main" id="{E4022E10-C3F7-0641-A20C-7B447B082726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86">
              <a:extLst>
                <a:ext uri="{FF2B5EF4-FFF2-40B4-BE49-F238E27FC236}">
                  <a16:creationId xmlns:a16="http://schemas.microsoft.com/office/drawing/2014/main" id="{F98B217B-E03D-614A-B275-6F8379666A23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87">
              <a:extLst>
                <a:ext uri="{FF2B5EF4-FFF2-40B4-BE49-F238E27FC236}">
                  <a16:creationId xmlns:a16="http://schemas.microsoft.com/office/drawing/2014/main" id="{BA25FBDE-B07D-0E4E-BF9D-FE8BDBEBD714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88">
              <a:extLst>
                <a:ext uri="{FF2B5EF4-FFF2-40B4-BE49-F238E27FC236}">
                  <a16:creationId xmlns:a16="http://schemas.microsoft.com/office/drawing/2014/main" id="{DF8EF76A-27A4-0C44-8E7B-0647213B3F14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89">
              <a:extLst>
                <a:ext uri="{FF2B5EF4-FFF2-40B4-BE49-F238E27FC236}">
                  <a16:creationId xmlns:a16="http://schemas.microsoft.com/office/drawing/2014/main" id="{1BA1E9D1-8925-6344-A069-4A2381DEAEA2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91">
              <a:extLst>
                <a:ext uri="{FF2B5EF4-FFF2-40B4-BE49-F238E27FC236}">
                  <a16:creationId xmlns:a16="http://schemas.microsoft.com/office/drawing/2014/main" id="{0F13BC8A-8F76-4B4B-9CDD-0F482DC4598A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92">
              <a:extLst>
                <a:ext uri="{FF2B5EF4-FFF2-40B4-BE49-F238E27FC236}">
                  <a16:creationId xmlns:a16="http://schemas.microsoft.com/office/drawing/2014/main" id="{5DC7D417-A1BB-E74A-BB35-DD819F37560C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Rounded Rectangle 94">
              <a:extLst>
                <a:ext uri="{FF2B5EF4-FFF2-40B4-BE49-F238E27FC236}">
                  <a16:creationId xmlns:a16="http://schemas.microsoft.com/office/drawing/2014/main" id="{54387118-0464-4541-81C7-6F80503641A4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8" name="Group 84">
            <a:extLst>
              <a:ext uri="{FF2B5EF4-FFF2-40B4-BE49-F238E27FC236}">
                <a16:creationId xmlns:a16="http://schemas.microsoft.com/office/drawing/2014/main" id="{8D294D38-4D05-FC49-BCC7-2B327FF0105D}"/>
              </a:ext>
            </a:extLst>
          </p:cNvPr>
          <p:cNvGrpSpPr/>
          <p:nvPr/>
        </p:nvGrpSpPr>
        <p:grpSpPr>
          <a:xfrm>
            <a:off x="7221491" y="5386272"/>
            <a:ext cx="1560490" cy="787951"/>
            <a:chOff x="395536" y="5044534"/>
            <a:chExt cx="2232248" cy="1127148"/>
          </a:xfrm>
        </p:grpSpPr>
        <p:cxnSp>
          <p:nvCxnSpPr>
            <p:cNvPr id="269" name="Straight Connector 85">
              <a:extLst>
                <a:ext uri="{FF2B5EF4-FFF2-40B4-BE49-F238E27FC236}">
                  <a16:creationId xmlns:a16="http://schemas.microsoft.com/office/drawing/2014/main" id="{FACF78F2-58F9-7D4B-A1C0-4D1D27B6804B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86">
              <a:extLst>
                <a:ext uri="{FF2B5EF4-FFF2-40B4-BE49-F238E27FC236}">
                  <a16:creationId xmlns:a16="http://schemas.microsoft.com/office/drawing/2014/main" id="{F51519EA-5204-B648-AFA1-D128C3329CC4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87">
              <a:extLst>
                <a:ext uri="{FF2B5EF4-FFF2-40B4-BE49-F238E27FC236}">
                  <a16:creationId xmlns:a16="http://schemas.microsoft.com/office/drawing/2014/main" id="{7C0F82B5-80D8-B447-B5E7-3749FD757814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88">
              <a:extLst>
                <a:ext uri="{FF2B5EF4-FFF2-40B4-BE49-F238E27FC236}">
                  <a16:creationId xmlns:a16="http://schemas.microsoft.com/office/drawing/2014/main" id="{889BE103-92CA-ED45-AD96-E0C33C17D056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89">
              <a:extLst>
                <a:ext uri="{FF2B5EF4-FFF2-40B4-BE49-F238E27FC236}">
                  <a16:creationId xmlns:a16="http://schemas.microsoft.com/office/drawing/2014/main" id="{D7D92472-8BE6-DE4F-BB92-DF41CC2CDA96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91">
              <a:extLst>
                <a:ext uri="{FF2B5EF4-FFF2-40B4-BE49-F238E27FC236}">
                  <a16:creationId xmlns:a16="http://schemas.microsoft.com/office/drawing/2014/main" id="{27F7F336-6081-2E49-A03F-0A5C5632E537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92">
              <a:extLst>
                <a:ext uri="{FF2B5EF4-FFF2-40B4-BE49-F238E27FC236}">
                  <a16:creationId xmlns:a16="http://schemas.microsoft.com/office/drawing/2014/main" id="{A0B11F64-D19C-204D-949F-0073ED529E00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Rounded Rectangle 94">
              <a:extLst>
                <a:ext uri="{FF2B5EF4-FFF2-40B4-BE49-F238E27FC236}">
                  <a16:creationId xmlns:a16="http://schemas.microsoft.com/office/drawing/2014/main" id="{CA73D224-C2F9-FE44-918E-ABBF15C5CE7A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7" name="Group 84">
            <a:extLst>
              <a:ext uri="{FF2B5EF4-FFF2-40B4-BE49-F238E27FC236}">
                <a16:creationId xmlns:a16="http://schemas.microsoft.com/office/drawing/2014/main" id="{F69B0690-CE48-3F4C-9534-D2A5E41ABBBD}"/>
              </a:ext>
            </a:extLst>
          </p:cNvPr>
          <p:cNvGrpSpPr/>
          <p:nvPr/>
        </p:nvGrpSpPr>
        <p:grpSpPr>
          <a:xfrm>
            <a:off x="6907990" y="2198163"/>
            <a:ext cx="1560490" cy="787951"/>
            <a:chOff x="395536" y="5044534"/>
            <a:chExt cx="2232248" cy="1127148"/>
          </a:xfrm>
        </p:grpSpPr>
        <p:cxnSp>
          <p:nvCxnSpPr>
            <p:cNvPr id="278" name="Straight Connector 85">
              <a:extLst>
                <a:ext uri="{FF2B5EF4-FFF2-40B4-BE49-F238E27FC236}">
                  <a16:creationId xmlns:a16="http://schemas.microsoft.com/office/drawing/2014/main" id="{1335F456-3E0A-2645-8B29-32A155989613}"/>
                </a:ext>
              </a:extLst>
            </p:cNvPr>
            <p:cNvCxnSpPr/>
            <p:nvPr/>
          </p:nvCxnSpPr>
          <p:spPr>
            <a:xfrm>
              <a:off x="546775" y="6039887"/>
              <a:ext cx="1829689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86">
              <a:extLst>
                <a:ext uri="{FF2B5EF4-FFF2-40B4-BE49-F238E27FC236}">
                  <a16:creationId xmlns:a16="http://schemas.microsoft.com/office/drawing/2014/main" id="{828074E7-6078-6A4C-B44C-2C309D63D624}"/>
                </a:ext>
              </a:extLst>
            </p:cNvPr>
            <p:cNvCxnSpPr/>
            <p:nvPr/>
          </p:nvCxnSpPr>
          <p:spPr>
            <a:xfrm flipV="1">
              <a:off x="539552" y="5103783"/>
              <a:ext cx="0" cy="93610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87">
              <a:extLst>
                <a:ext uri="{FF2B5EF4-FFF2-40B4-BE49-F238E27FC236}">
                  <a16:creationId xmlns:a16="http://schemas.microsoft.com/office/drawing/2014/main" id="{F432CD2E-7745-2B4B-83C9-675B14833CD6}"/>
                </a:ext>
              </a:extLst>
            </p:cNvPr>
            <p:cNvCxnSpPr/>
            <p:nvPr/>
          </p:nvCxnSpPr>
          <p:spPr>
            <a:xfrm flipV="1">
              <a:off x="1979712" y="5895871"/>
              <a:ext cx="0" cy="1440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88">
              <a:extLst>
                <a:ext uri="{FF2B5EF4-FFF2-40B4-BE49-F238E27FC236}">
                  <a16:creationId xmlns:a16="http://schemas.microsoft.com/office/drawing/2014/main" id="{19EBBA3D-C076-6D42-A0ED-FB7459ECD563}"/>
                </a:ext>
              </a:extLst>
            </p:cNvPr>
            <p:cNvCxnSpPr/>
            <p:nvPr/>
          </p:nvCxnSpPr>
          <p:spPr>
            <a:xfrm flipV="1">
              <a:off x="1331640" y="5314888"/>
              <a:ext cx="0" cy="72499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89">
              <a:extLst>
                <a:ext uri="{FF2B5EF4-FFF2-40B4-BE49-F238E27FC236}">
                  <a16:creationId xmlns:a16="http://schemas.microsoft.com/office/drawing/2014/main" id="{906EF138-4EDD-AB4E-9CBF-5838B17177A6}"/>
                </a:ext>
              </a:extLst>
            </p:cNvPr>
            <p:cNvCxnSpPr/>
            <p:nvPr/>
          </p:nvCxnSpPr>
          <p:spPr>
            <a:xfrm flipV="1">
              <a:off x="1043608" y="5899349"/>
              <a:ext cx="0" cy="1405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91">
              <a:extLst>
                <a:ext uri="{FF2B5EF4-FFF2-40B4-BE49-F238E27FC236}">
                  <a16:creationId xmlns:a16="http://schemas.microsoft.com/office/drawing/2014/main" id="{E1B7DF00-E350-8146-A7F1-F98B5C33B546}"/>
                </a:ext>
              </a:extLst>
            </p:cNvPr>
            <p:cNvCxnSpPr/>
            <p:nvPr/>
          </p:nvCxnSpPr>
          <p:spPr>
            <a:xfrm flipV="1">
              <a:off x="1403648" y="5535831"/>
              <a:ext cx="0" cy="500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92">
              <a:extLst>
                <a:ext uri="{FF2B5EF4-FFF2-40B4-BE49-F238E27FC236}">
                  <a16:creationId xmlns:a16="http://schemas.microsoft.com/office/drawing/2014/main" id="{8A611FBE-54C4-7042-AEC1-888BAADD11B4}"/>
                </a:ext>
              </a:extLst>
            </p:cNvPr>
            <p:cNvCxnSpPr/>
            <p:nvPr/>
          </p:nvCxnSpPr>
          <p:spPr>
            <a:xfrm flipV="1">
              <a:off x="1729592" y="5786120"/>
              <a:ext cx="0" cy="23660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Rounded Rectangle 94">
              <a:extLst>
                <a:ext uri="{FF2B5EF4-FFF2-40B4-BE49-F238E27FC236}">
                  <a16:creationId xmlns:a16="http://schemas.microsoft.com/office/drawing/2014/main" id="{B6999B1D-9357-C64D-B47D-40D3CCC8F6FA}"/>
                </a:ext>
              </a:extLst>
            </p:cNvPr>
            <p:cNvSpPr/>
            <p:nvPr/>
          </p:nvSpPr>
          <p:spPr>
            <a:xfrm>
              <a:off x="395536" y="5044534"/>
              <a:ext cx="2232248" cy="112714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5" name="Tekstvak 294">
            <a:extLst>
              <a:ext uri="{FF2B5EF4-FFF2-40B4-BE49-F238E27FC236}">
                <a16:creationId xmlns:a16="http://schemas.microsoft.com/office/drawing/2014/main" id="{2B8F9BE8-67E9-324E-AE71-F19EB04BB941}"/>
              </a:ext>
            </a:extLst>
          </p:cNvPr>
          <p:cNvSpPr txBox="1"/>
          <p:nvPr/>
        </p:nvSpPr>
        <p:spPr>
          <a:xfrm>
            <a:off x="8169114" y="2247396"/>
            <a:ext cx="7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cxnSp>
        <p:nvCxnSpPr>
          <p:cNvPr id="296" name="Straight Connector 92">
            <a:extLst>
              <a:ext uri="{FF2B5EF4-FFF2-40B4-BE49-F238E27FC236}">
                <a16:creationId xmlns:a16="http://schemas.microsoft.com/office/drawing/2014/main" id="{C0F7FB85-3C8B-CA42-BB3D-15ADEC0CFDA8}"/>
              </a:ext>
            </a:extLst>
          </p:cNvPr>
          <p:cNvCxnSpPr>
            <a:cxnSpLocks/>
          </p:cNvCxnSpPr>
          <p:nvPr/>
        </p:nvCxnSpPr>
        <p:spPr>
          <a:xfrm flipV="1">
            <a:off x="7601023" y="5983705"/>
            <a:ext cx="0" cy="8989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92">
            <a:extLst>
              <a:ext uri="{FF2B5EF4-FFF2-40B4-BE49-F238E27FC236}">
                <a16:creationId xmlns:a16="http://schemas.microsoft.com/office/drawing/2014/main" id="{6637B3AE-E743-424A-B970-B96BE9F03BD2}"/>
              </a:ext>
            </a:extLst>
          </p:cNvPr>
          <p:cNvCxnSpPr/>
          <p:nvPr/>
        </p:nvCxnSpPr>
        <p:spPr>
          <a:xfrm flipV="1">
            <a:off x="7480707" y="5621058"/>
            <a:ext cx="0" cy="16540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0" name="Picture 5">
            <a:extLst>
              <a:ext uri="{FF2B5EF4-FFF2-40B4-BE49-F238E27FC236}">
                <a16:creationId xmlns:a16="http://schemas.microsoft.com/office/drawing/2014/main" id="{D1B3A1A8-0F81-AF47-BC5F-9ADC606E7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2254" b="52198"/>
          <a:stretch/>
        </p:blipFill>
        <p:spPr>
          <a:xfrm>
            <a:off x="7895906" y="4162646"/>
            <a:ext cx="967922" cy="682987"/>
          </a:xfrm>
          <a:prstGeom prst="rect">
            <a:avLst/>
          </a:prstGeom>
        </p:spPr>
      </p:pic>
      <p:sp>
        <p:nvSpPr>
          <p:cNvPr id="301" name="Oval 14">
            <a:extLst>
              <a:ext uri="{FF2B5EF4-FFF2-40B4-BE49-F238E27FC236}">
                <a16:creationId xmlns:a16="http://schemas.microsoft.com/office/drawing/2014/main" id="{7BD6D01F-D072-3140-8310-5E245A77298B}"/>
              </a:ext>
            </a:extLst>
          </p:cNvPr>
          <p:cNvSpPr/>
          <p:nvPr/>
        </p:nvSpPr>
        <p:spPr>
          <a:xfrm>
            <a:off x="7985108" y="4139136"/>
            <a:ext cx="936104" cy="78008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03" name="Rechte verbindingslijn met pijl 302">
            <a:extLst>
              <a:ext uri="{FF2B5EF4-FFF2-40B4-BE49-F238E27FC236}">
                <a16:creationId xmlns:a16="http://schemas.microsoft.com/office/drawing/2014/main" id="{86592BCE-CDC9-FC47-9E96-0E71283BBD58}"/>
              </a:ext>
            </a:extLst>
          </p:cNvPr>
          <p:cNvCxnSpPr/>
          <p:nvPr/>
        </p:nvCxnSpPr>
        <p:spPr>
          <a:xfrm flipH="1">
            <a:off x="7776400" y="5513954"/>
            <a:ext cx="367186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4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0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D58BE-D29C-DD41-B9DC-9582E9BB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54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MotifDB</a:t>
            </a:r>
            <a:r>
              <a:rPr lang="en-US" sz="3600" dirty="0"/>
              <a:t> – repository of annotated motif sets</a:t>
            </a:r>
          </a:p>
        </p:txBody>
      </p:sp>
      <p:sp>
        <p:nvSpPr>
          <p:cNvPr id="6" name="Gebogen pijl 5">
            <a:extLst>
              <a:ext uri="{FF2B5EF4-FFF2-40B4-BE49-F238E27FC236}">
                <a16:creationId xmlns:a16="http://schemas.microsoft.com/office/drawing/2014/main" id="{2F9E6AFC-998A-DC4F-9ED9-A51B81E71262}"/>
              </a:ext>
            </a:extLst>
          </p:cNvPr>
          <p:cNvSpPr/>
          <p:nvPr/>
        </p:nvSpPr>
        <p:spPr>
          <a:xfrm rot="5400000">
            <a:off x="7297947" y="1399667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Gebogen pijl 6">
            <a:extLst>
              <a:ext uri="{FF2B5EF4-FFF2-40B4-BE49-F238E27FC236}">
                <a16:creationId xmlns:a16="http://schemas.microsoft.com/office/drawing/2014/main" id="{F96C40FC-9C5B-BF45-87C7-E6C97F00AB64}"/>
              </a:ext>
            </a:extLst>
          </p:cNvPr>
          <p:cNvSpPr/>
          <p:nvPr/>
        </p:nvSpPr>
        <p:spPr>
          <a:xfrm rot="10800000">
            <a:off x="7207015" y="5179863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Gebogen pijl 7">
            <a:extLst>
              <a:ext uri="{FF2B5EF4-FFF2-40B4-BE49-F238E27FC236}">
                <a16:creationId xmlns:a16="http://schemas.microsoft.com/office/drawing/2014/main" id="{0F77AF48-7907-F84E-A33D-759035B68CE5}"/>
              </a:ext>
            </a:extLst>
          </p:cNvPr>
          <p:cNvSpPr/>
          <p:nvPr/>
        </p:nvSpPr>
        <p:spPr>
          <a:xfrm rot="16200000">
            <a:off x="774982" y="5152431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Gebogen pijl 8">
            <a:extLst>
              <a:ext uri="{FF2B5EF4-FFF2-40B4-BE49-F238E27FC236}">
                <a16:creationId xmlns:a16="http://schemas.microsoft.com/office/drawing/2014/main" id="{D7CA8331-0C9A-AF40-95B2-71552C5B6A8C}"/>
              </a:ext>
            </a:extLst>
          </p:cNvPr>
          <p:cNvSpPr/>
          <p:nvPr/>
        </p:nvSpPr>
        <p:spPr>
          <a:xfrm>
            <a:off x="760250" y="1431571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746CF33-69D8-184C-A3E0-6E087EE9B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9" t="109" r="63591" b="90191"/>
          <a:stretch/>
        </p:blipFill>
        <p:spPr>
          <a:xfrm>
            <a:off x="2886580" y="2311453"/>
            <a:ext cx="2548322" cy="68694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4C8A0B4-CC90-4947-B91B-AC619CE1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67" y="2551600"/>
            <a:ext cx="3260229" cy="1664588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7AE03A87-8311-CE40-A669-3E8DDAD0DCBA}"/>
              </a:ext>
            </a:extLst>
          </p:cNvPr>
          <p:cNvGrpSpPr/>
          <p:nvPr/>
        </p:nvGrpSpPr>
        <p:grpSpPr>
          <a:xfrm>
            <a:off x="2000824" y="1206288"/>
            <a:ext cx="1463986" cy="739223"/>
            <a:chOff x="450369" y="3024179"/>
            <a:chExt cx="1765186" cy="891310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EE190CF3-DEA3-D841-A9D7-5F532E440042}"/>
                </a:ext>
              </a:extLst>
            </p:cNvPr>
            <p:cNvGrpSpPr/>
            <p:nvPr/>
          </p:nvGrpSpPr>
          <p:grpSpPr>
            <a:xfrm>
              <a:off x="450369" y="3024179"/>
              <a:ext cx="1765186" cy="891310"/>
              <a:chOff x="450369" y="3024179"/>
              <a:chExt cx="1765186" cy="891310"/>
            </a:xfrm>
          </p:grpSpPr>
          <p:grpSp>
            <p:nvGrpSpPr>
              <p:cNvPr id="15" name="Group 73">
                <a:extLst>
                  <a:ext uri="{FF2B5EF4-FFF2-40B4-BE49-F238E27FC236}">
                    <a16:creationId xmlns:a16="http://schemas.microsoft.com/office/drawing/2014/main" id="{A1EFEF6F-7B29-EB48-8564-AC83A7D71790}"/>
                  </a:ext>
                </a:extLst>
              </p:cNvPr>
              <p:cNvGrpSpPr/>
              <p:nvPr/>
            </p:nvGrpSpPr>
            <p:grpSpPr>
              <a:xfrm>
                <a:off x="450369" y="3024179"/>
                <a:ext cx="1765186" cy="891310"/>
                <a:chOff x="395536" y="5044534"/>
                <a:chExt cx="2232248" cy="1127148"/>
              </a:xfrm>
            </p:grpSpPr>
            <p:cxnSp>
              <p:nvCxnSpPr>
                <p:cNvPr id="18" name="Straight Connector 74">
                  <a:extLst>
                    <a:ext uri="{FF2B5EF4-FFF2-40B4-BE49-F238E27FC236}">
                      <a16:creationId xmlns:a16="http://schemas.microsoft.com/office/drawing/2014/main" id="{77855748-C111-6342-AEA3-634D678CD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775" y="6039887"/>
                  <a:ext cx="2081009" cy="0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75">
                  <a:extLst>
                    <a:ext uri="{FF2B5EF4-FFF2-40B4-BE49-F238E27FC236}">
                      <a16:creationId xmlns:a16="http://schemas.microsoft.com/office/drawing/2014/main" id="{F6AC4DD0-CA85-874E-BCA7-0E2430BC9581}"/>
                    </a:ext>
                  </a:extLst>
                </p:cNvPr>
                <p:cNvCxnSpPr/>
                <p:nvPr/>
              </p:nvCxnSpPr>
              <p:spPr>
                <a:xfrm flipV="1">
                  <a:off x="539552" y="5103783"/>
                  <a:ext cx="0" cy="936104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76">
                  <a:extLst>
                    <a:ext uri="{FF2B5EF4-FFF2-40B4-BE49-F238E27FC236}">
                      <a16:creationId xmlns:a16="http://schemas.microsoft.com/office/drawing/2014/main" id="{D15E0FF5-4E54-EE42-827F-DE3C930A7C1A}"/>
                    </a:ext>
                  </a:extLst>
                </p:cNvPr>
                <p:cNvCxnSpPr/>
                <p:nvPr/>
              </p:nvCxnSpPr>
              <p:spPr>
                <a:xfrm flipV="1">
                  <a:off x="1979712" y="5895871"/>
                  <a:ext cx="0" cy="144016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77">
                  <a:extLst>
                    <a:ext uri="{FF2B5EF4-FFF2-40B4-BE49-F238E27FC236}">
                      <a16:creationId xmlns:a16="http://schemas.microsoft.com/office/drawing/2014/main" id="{31B9BE93-EC0A-9A4E-89D0-351A7D9E3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1640" y="5571834"/>
                  <a:ext cx="0" cy="46805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78">
                  <a:extLst>
                    <a:ext uri="{FF2B5EF4-FFF2-40B4-BE49-F238E27FC236}">
                      <a16:creationId xmlns:a16="http://schemas.microsoft.com/office/drawing/2014/main" id="{5FDA0735-BB00-A44B-9301-142D31BCB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3608" y="5675649"/>
                  <a:ext cx="0" cy="364239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80">
                  <a:extLst>
                    <a:ext uri="{FF2B5EF4-FFF2-40B4-BE49-F238E27FC236}">
                      <a16:creationId xmlns:a16="http://schemas.microsoft.com/office/drawing/2014/main" id="{A54313F5-DDC9-1C48-82D6-31A8AF820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3648" y="5314888"/>
                  <a:ext cx="0" cy="72152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81">
                  <a:extLst>
                    <a:ext uri="{FF2B5EF4-FFF2-40B4-BE49-F238E27FC236}">
                      <a16:creationId xmlns:a16="http://schemas.microsoft.com/office/drawing/2014/main" id="{752BA992-F284-EF43-A764-36455AAFE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9592" y="5912876"/>
                  <a:ext cx="0" cy="126858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ounded Rectangle 83">
                  <a:extLst>
                    <a:ext uri="{FF2B5EF4-FFF2-40B4-BE49-F238E27FC236}">
                      <a16:creationId xmlns:a16="http://schemas.microsoft.com/office/drawing/2014/main" id="{B5C57885-4709-354A-A5AF-87B2B03F8F45}"/>
                    </a:ext>
                  </a:extLst>
                </p:cNvPr>
                <p:cNvSpPr/>
                <p:nvPr/>
              </p:nvSpPr>
              <p:spPr>
                <a:xfrm>
                  <a:off x="395536" y="5044534"/>
                  <a:ext cx="2232248" cy="1127148"/>
                </a:xfrm>
                <a:prstGeom prst="roundRect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16" name="Straight Connector 81">
                <a:extLst>
                  <a:ext uri="{FF2B5EF4-FFF2-40B4-BE49-F238E27FC236}">
                    <a16:creationId xmlns:a16="http://schemas.microsoft.com/office/drawing/2014/main" id="{36A54035-934F-CB48-B78D-834F9D189A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861" y="3536690"/>
                <a:ext cx="0" cy="265495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81">
                <a:extLst>
                  <a:ext uri="{FF2B5EF4-FFF2-40B4-BE49-F238E27FC236}">
                    <a16:creationId xmlns:a16="http://schemas.microsoft.com/office/drawing/2014/main" id="{57FB7169-0570-E349-86A2-7C87D4079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510" y="3612763"/>
                <a:ext cx="0" cy="19390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81">
              <a:extLst>
                <a:ext uri="{FF2B5EF4-FFF2-40B4-BE49-F238E27FC236}">
                  <a16:creationId xmlns:a16="http://schemas.microsoft.com/office/drawing/2014/main" id="{69419F04-04CA-2143-8235-5A8DBAE6B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4670" y="3540349"/>
              <a:ext cx="0" cy="2663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0BBA2FDF-CB61-DC44-B8ED-B5BFE91073F8}"/>
              </a:ext>
            </a:extLst>
          </p:cNvPr>
          <p:cNvSpPr txBox="1"/>
          <p:nvPr/>
        </p:nvSpPr>
        <p:spPr>
          <a:xfrm>
            <a:off x="6133173" y="3328209"/>
            <a:ext cx="2843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Annotated “fixed” motifs </a:t>
            </a:r>
          </a:p>
          <a:p>
            <a:r>
              <a:rPr lang="en-US" sz="2000" dirty="0"/>
              <a:t>+ free motifs</a:t>
            </a:r>
          </a:p>
        </p:txBody>
      </p: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04F2EA21-9234-2046-9023-070BAD8C9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1" t="-9304" r="2661"/>
          <a:stretch/>
        </p:blipFill>
        <p:spPr>
          <a:xfrm>
            <a:off x="186264" y="3067341"/>
            <a:ext cx="4802363" cy="1341855"/>
          </a:xfrm>
          <a:prstGeom prst="rect">
            <a:avLst/>
          </a:prstGeom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6295A351-2B48-2745-8747-07BF2767AE04}"/>
              </a:ext>
            </a:extLst>
          </p:cNvPr>
          <p:cNvSpPr txBox="1"/>
          <p:nvPr/>
        </p:nvSpPr>
        <p:spPr>
          <a:xfrm>
            <a:off x="205736" y="2751350"/>
            <a:ext cx="2814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Annotated motif sets</a:t>
            </a:r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7264052C-02AC-4B4C-A214-EEC7EFED9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611" y="4661220"/>
            <a:ext cx="2505021" cy="1864088"/>
          </a:xfrm>
          <a:prstGeom prst="rect">
            <a:avLst/>
          </a:prstGeom>
        </p:spPr>
      </p:pic>
      <p:sp>
        <p:nvSpPr>
          <p:cNvPr id="30" name="Ovaal 29">
            <a:extLst>
              <a:ext uri="{FF2B5EF4-FFF2-40B4-BE49-F238E27FC236}">
                <a16:creationId xmlns:a16="http://schemas.microsoft.com/office/drawing/2014/main" id="{6FAA93BA-4F67-E64A-9468-671D2FE5E235}"/>
              </a:ext>
            </a:extLst>
          </p:cNvPr>
          <p:cNvSpPr/>
          <p:nvPr/>
        </p:nvSpPr>
        <p:spPr>
          <a:xfrm rot="18996888">
            <a:off x="2753945" y="4643881"/>
            <a:ext cx="1971307" cy="1318830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87E47296-E54A-8A4B-9807-32E4CB45243C}"/>
              </a:ext>
            </a:extLst>
          </p:cNvPr>
          <p:cNvSpPr/>
          <p:nvPr/>
        </p:nvSpPr>
        <p:spPr>
          <a:xfrm rot="1336115">
            <a:off x="4402134" y="4620274"/>
            <a:ext cx="1554438" cy="1308973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87CBDD5D-5EBA-CC49-A10C-DBAFC4C69CF5}"/>
              </a:ext>
            </a:extLst>
          </p:cNvPr>
          <p:cNvSpPr/>
          <p:nvPr/>
        </p:nvSpPr>
        <p:spPr>
          <a:xfrm>
            <a:off x="142236" y="3238415"/>
            <a:ext cx="4787775" cy="1160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61FFEE99-75EC-BB4C-AB5B-35BB281C10A3}"/>
              </a:ext>
            </a:extLst>
          </p:cNvPr>
          <p:cNvGrpSpPr/>
          <p:nvPr/>
        </p:nvGrpSpPr>
        <p:grpSpPr>
          <a:xfrm>
            <a:off x="3726288" y="1206979"/>
            <a:ext cx="1463986" cy="739223"/>
            <a:chOff x="450369" y="3024179"/>
            <a:chExt cx="1765186" cy="891310"/>
          </a:xfrm>
        </p:grpSpPr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F6779631-06A0-9147-9632-62AC3D4C7154}"/>
                </a:ext>
              </a:extLst>
            </p:cNvPr>
            <p:cNvGrpSpPr/>
            <p:nvPr/>
          </p:nvGrpSpPr>
          <p:grpSpPr>
            <a:xfrm>
              <a:off x="450369" y="3024179"/>
              <a:ext cx="1765186" cy="891310"/>
              <a:chOff x="450369" y="3024179"/>
              <a:chExt cx="1765186" cy="891310"/>
            </a:xfrm>
          </p:grpSpPr>
          <p:grpSp>
            <p:nvGrpSpPr>
              <p:cNvPr id="36" name="Group 73">
                <a:extLst>
                  <a:ext uri="{FF2B5EF4-FFF2-40B4-BE49-F238E27FC236}">
                    <a16:creationId xmlns:a16="http://schemas.microsoft.com/office/drawing/2014/main" id="{CA09B597-7FAA-2544-AD8E-3089F227D2F2}"/>
                  </a:ext>
                </a:extLst>
              </p:cNvPr>
              <p:cNvGrpSpPr/>
              <p:nvPr/>
            </p:nvGrpSpPr>
            <p:grpSpPr>
              <a:xfrm>
                <a:off x="450369" y="3024179"/>
                <a:ext cx="1765186" cy="891310"/>
                <a:chOff x="395536" y="5044534"/>
                <a:chExt cx="2232248" cy="1127148"/>
              </a:xfrm>
            </p:grpSpPr>
            <p:cxnSp>
              <p:nvCxnSpPr>
                <p:cNvPr id="39" name="Straight Connector 74">
                  <a:extLst>
                    <a:ext uri="{FF2B5EF4-FFF2-40B4-BE49-F238E27FC236}">
                      <a16:creationId xmlns:a16="http://schemas.microsoft.com/office/drawing/2014/main" id="{DDFB3366-4D3A-314C-B5BC-C684A294D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775" y="6039887"/>
                  <a:ext cx="2081009" cy="0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75">
                  <a:extLst>
                    <a:ext uri="{FF2B5EF4-FFF2-40B4-BE49-F238E27FC236}">
                      <a16:creationId xmlns:a16="http://schemas.microsoft.com/office/drawing/2014/main" id="{FC00AF65-CC01-F446-926A-088E2E6B12E1}"/>
                    </a:ext>
                  </a:extLst>
                </p:cNvPr>
                <p:cNvCxnSpPr/>
                <p:nvPr/>
              </p:nvCxnSpPr>
              <p:spPr>
                <a:xfrm flipV="1">
                  <a:off x="539552" y="5103783"/>
                  <a:ext cx="0" cy="936104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76">
                  <a:extLst>
                    <a:ext uri="{FF2B5EF4-FFF2-40B4-BE49-F238E27FC236}">
                      <a16:creationId xmlns:a16="http://schemas.microsoft.com/office/drawing/2014/main" id="{83A1942C-074E-D740-ACC8-2C1A23D1F7E9}"/>
                    </a:ext>
                  </a:extLst>
                </p:cNvPr>
                <p:cNvCxnSpPr/>
                <p:nvPr/>
              </p:nvCxnSpPr>
              <p:spPr>
                <a:xfrm flipV="1">
                  <a:off x="2027894" y="5895871"/>
                  <a:ext cx="0" cy="144016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77">
                  <a:extLst>
                    <a:ext uri="{FF2B5EF4-FFF2-40B4-BE49-F238E27FC236}">
                      <a16:creationId xmlns:a16="http://schemas.microsoft.com/office/drawing/2014/main" id="{8DBC8529-8D97-4E43-A118-201716758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1640" y="5571834"/>
                  <a:ext cx="0" cy="46805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78">
                  <a:extLst>
                    <a:ext uri="{FF2B5EF4-FFF2-40B4-BE49-F238E27FC236}">
                      <a16:creationId xmlns:a16="http://schemas.microsoft.com/office/drawing/2014/main" id="{64E90F01-3287-5D4A-916C-406DF82A18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3608" y="5675649"/>
                  <a:ext cx="0" cy="364239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80">
                  <a:extLst>
                    <a:ext uri="{FF2B5EF4-FFF2-40B4-BE49-F238E27FC236}">
                      <a16:creationId xmlns:a16="http://schemas.microsoft.com/office/drawing/2014/main" id="{A12D06CF-0C11-8A42-9D1D-77A13D4BC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3648" y="5314888"/>
                  <a:ext cx="0" cy="72152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81">
                  <a:extLst>
                    <a:ext uri="{FF2B5EF4-FFF2-40B4-BE49-F238E27FC236}">
                      <a16:creationId xmlns:a16="http://schemas.microsoft.com/office/drawing/2014/main" id="{BEFA6049-6098-0240-883F-7A047F010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9592" y="5912876"/>
                  <a:ext cx="0" cy="126858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ounded Rectangle 83">
                  <a:extLst>
                    <a:ext uri="{FF2B5EF4-FFF2-40B4-BE49-F238E27FC236}">
                      <a16:creationId xmlns:a16="http://schemas.microsoft.com/office/drawing/2014/main" id="{FB19D574-ABE5-FB4B-97A4-DF9631E85A39}"/>
                    </a:ext>
                  </a:extLst>
                </p:cNvPr>
                <p:cNvSpPr/>
                <p:nvPr/>
              </p:nvSpPr>
              <p:spPr>
                <a:xfrm>
                  <a:off x="395536" y="5044534"/>
                  <a:ext cx="2232248" cy="1127148"/>
                </a:xfrm>
                <a:prstGeom prst="roundRect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37" name="Straight Connector 81">
                <a:extLst>
                  <a:ext uri="{FF2B5EF4-FFF2-40B4-BE49-F238E27FC236}">
                    <a16:creationId xmlns:a16="http://schemas.microsoft.com/office/drawing/2014/main" id="{E5FDE502-7F81-5B43-81A9-700F3B9D33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65061" y="3536690"/>
                <a:ext cx="0" cy="265495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81">
                <a:extLst>
                  <a:ext uri="{FF2B5EF4-FFF2-40B4-BE49-F238E27FC236}">
                    <a16:creationId xmlns:a16="http://schemas.microsoft.com/office/drawing/2014/main" id="{563AC0B5-C564-3C4F-980B-A3E52F55EC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510" y="3612763"/>
                <a:ext cx="0" cy="19390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81">
              <a:extLst>
                <a:ext uri="{FF2B5EF4-FFF2-40B4-BE49-F238E27FC236}">
                  <a16:creationId xmlns:a16="http://schemas.microsoft.com/office/drawing/2014/main" id="{028A91E1-9F52-C24E-8F0D-9DC07983E7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1170" y="3540349"/>
              <a:ext cx="0" cy="26632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ep 46">
            <a:extLst>
              <a:ext uri="{FF2B5EF4-FFF2-40B4-BE49-F238E27FC236}">
                <a16:creationId xmlns:a16="http://schemas.microsoft.com/office/drawing/2014/main" id="{4CDD87AA-2711-BC48-9BFF-DAA15DEDAE6F}"/>
              </a:ext>
            </a:extLst>
          </p:cNvPr>
          <p:cNvGrpSpPr/>
          <p:nvPr/>
        </p:nvGrpSpPr>
        <p:grpSpPr>
          <a:xfrm>
            <a:off x="5434901" y="1211148"/>
            <a:ext cx="1463986" cy="739223"/>
            <a:chOff x="450369" y="3024179"/>
            <a:chExt cx="1765186" cy="891310"/>
          </a:xfrm>
        </p:grpSpPr>
        <p:grpSp>
          <p:nvGrpSpPr>
            <p:cNvPr id="48" name="Groep 47">
              <a:extLst>
                <a:ext uri="{FF2B5EF4-FFF2-40B4-BE49-F238E27FC236}">
                  <a16:creationId xmlns:a16="http://schemas.microsoft.com/office/drawing/2014/main" id="{38BAD92A-E0E9-8749-B94C-4DAF4554824E}"/>
                </a:ext>
              </a:extLst>
            </p:cNvPr>
            <p:cNvGrpSpPr/>
            <p:nvPr/>
          </p:nvGrpSpPr>
          <p:grpSpPr>
            <a:xfrm>
              <a:off x="450369" y="3024179"/>
              <a:ext cx="1765186" cy="891310"/>
              <a:chOff x="450369" y="3024179"/>
              <a:chExt cx="1765186" cy="891310"/>
            </a:xfrm>
          </p:grpSpPr>
          <p:grpSp>
            <p:nvGrpSpPr>
              <p:cNvPr id="50" name="Group 73">
                <a:extLst>
                  <a:ext uri="{FF2B5EF4-FFF2-40B4-BE49-F238E27FC236}">
                    <a16:creationId xmlns:a16="http://schemas.microsoft.com/office/drawing/2014/main" id="{F9E33BB9-9F71-294A-BCB2-915D531A0738}"/>
                  </a:ext>
                </a:extLst>
              </p:cNvPr>
              <p:cNvGrpSpPr/>
              <p:nvPr/>
            </p:nvGrpSpPr>
            <p:grpSpPr>
              <a:xfrm>
                <a:off x="450369" y="3024179"/>
                <a:ext cx="1765186" cy="891310"/>
                <a:chOff x="395536" y="5044534"/>
                <a:chExt cx="2232248" cy="1127148"/>
              </a:xfrm>
            </p:grpSpPr>
            <p:cxnSp>
              <p:nvCxnSpPr>
                <p:cNvPr id="53" name="Straight Connector 74">
                  <a:extLst>
                    <a:ext uri="{FF2B5EF4-FFF2-40B4-BE49-F238E27FC236}">
                      <a16:creationId xmlns:a16="http://schemas.microsoft.com/office/drawing/2014/main" id="{5C355511-821F-7747-9D8D-B925A99015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775" y="6020522"/>
                  <a:ext cx="2081009" cy="0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75">
                  <a:extLst>
                    <a:ext uri="{FF2B5EF4-FFF2-40B4-BE49-F238E27FC236}">
                      <a16:creationId xmlns:a16="http://schemas.microsoft.com/office/drawing/2014/main" id="{276F6A8A-7AB6-0F44-8D65-1CAAC7169C65}"/>
                    </a:ext>
                  </a:extLst>
                </p:cNvPr>
                <p:cNvCxnSpPr/>
                <p:nvPr/>
              </p:nvCxnSpPr>
              <p:spPr>
                <a:xfrm flipV="1">
                  <a:off x="539552" y="5103783"/>
                  <a:ext cx="0" cy="936104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76">
                  <a:extLst>
                    <a:ext uri="{FF2B5EF4-FFF2-40B4-BE49-F238E27FC236}">
                      <a16:creationId xmlns:a16="http://schemas.microsoft.com/office/drawing/2014/main" id="{72D8B70B-158A-6046-ABF6-2CC19672DC06}"/>
                    </a:ext>
                  </a:extLst>
                </p:cNvPr>
                <p:cNvCxnSpPr/>
                <p:nvPr/>
              </p:nvCxnSpPr>
              <p:spPr>
                <a:xfrm flipV="1">
                  <a:off x="1979712" y="5895871"/>
                  <a:ext cx="0" cy="144016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77">
                  <a:extLst>
                    <a:ext uri="{FF2B5EF4-FFF2-40B4-BE49-F238E27FC236}">
                      <a16:creationId xmlns:a16="http://schemas.microsoft.com/office/drawing/2014/main" id="{37758ADA-02E3-F341-8DDB-C5A80D8F0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1640" y="5571834"/>
                  <a:ext cx="0" cy="468053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78">
                  <a:extLst>
                    <a:ext uri="{FF2B5EF4-FFF2-40B4-BE49-F238E27FC236}">
                      <a16:creationId xmlns:a16="http://schemas.microsoft.com/office/drawing/2014/main" id="{56520348-3434-8B4D-96FC-31593F731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3608" y="5675649"/>
                  <a:ext cx="0" cy="364239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80">
                  <a:extLst>
                    <a:ext uri="{FF2B5EF4-FFF2-40B4-BE49-F238E27FC236}">
                      <a16:creationId xmlns:a16="http://schemas.microsoft.com/office/drawing/2014/main" id="{BD9994DF-FAE0-6549-83E2-2CB3356AA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4863" y="5314888"/>
                  <a:ext cx="0" cy="721521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81">
                  <a:extLst>
                    <a:ext uri="{FF2B5EF4-FFF2-40B4-BE49-F238E27FC236}">
                      <a16:creationId xmlns:a16="http://schemas.microsoft.com/office/drawing/2014/main" id="{6E2CF39B-BA82-B246-B264-076BCECB1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9592" y="5912876"/>
                  <a:ext cx="0" cy="126858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ounded Rectangle 83">
                  <a:extLst>
                    <a:ext uri="{FF2B5EF4-FFF2-40B4-BE49-F238E27FC236}">
                      <a16:creationId xmlns:a16="http://schemas.microsoft.com/office/drawing/2014/main" id="{F1108CE2-0EDC-204D-9237-149DB63F6F95}"/>
                    </a:ext>
                  </a:extLst>
                </p:cNvPr>
                <p:cNvSpPr/>
                <p:nvPr/>
              </p:nvSpPr>
              <p:spPr>
                <a:xfrm>
                  <a:off x="395536" y="5044534"/>
                  <a:ext cx="2232248" cy="1127148"/>
                </a:xfrm>
                <a:prstGeom prst="roundRect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51" name="Straight Connector 81">
                <a:extLst>
                  <a:ext uri="{FF2B5EF4-FFF2-40B4-BE49-F238E27FC236}">
                    <a16:creationId xmlns:a16="http://schemas.microsoft.com/office/drawing/2014/main" id="{4794E9BA-8DC3-9647-A742-64DE81163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1861" y="3536690"/>
                <a:ext cx="0" cy="265495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81">
                <a:extLst>
                  <a:ext uri="{FF2B5EF4-FFF2-40B4-BE49-F238E27FC236}">
                    <a16:creationId xmlns:a16="http://schemas.microsoft.com/office/drawing/2014/main" id="{25CE0349-2F62-CC43-A4C4-0E76580EA9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3410" y="3612763"/>
                <a:ext cx="0" cy="19390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81">
              <a:extLst>
                <a:ext uri="{FF2B5EF4-FFF2-40B4-BE49-F238E27FC236}">
                  <a16:creationId xmlns:a16="http://schemas.microsoft.com/office/drawing/2014/main" id="{C72ED17F-F4A0-CF49-9A5A-B6210BCA2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570" y="3540349"/>
              <a:ext cx="0" cy="2663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0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6" grpId="0"/>
      <p:bldP spid="28" grpId="0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BA7E5-4668-6045-A07D-5F20466A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GNPS-MS2LDA integration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14AF9F-3354-D34B-9473-B6D52D5C6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6095"/>
            <a:ext cx="9702800" cy="435133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800" b="1" dirty="0"/>
              <a:t>Run MS2LDA</a:t>
            </a:r>
            <a:r>
              <a:rPr lang="en-US" sz="2800" dirty="0"/>
              <a:t> within GNPS 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Quick overview</a:t>
            </a:r>
            <a:r>
              <a:rPr lang="en-US" sz="2800" dirty="0"/>
              <a:t> of results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Direct link for M2LDA reanalysis </a:t>
            </a:r>
            <a:r>
              <a:rPr lang="en-US" sz="2800" dirty="0"/>
              <a:t> from V2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Downloadable MS2LDA model</a:t>
            </a:r>
            <a:r>
              <a:rPr lang="en-US" sz="2800" dirty="0"/>
              <a:t> for upload to ms2lda.org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BC8D50-4582-AD40-8944-92B000197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2"/>
          <a:stretch/>
        </p:blipFill>
        <p:spPr>
          <a:xfrm>
            <a:off x="0" y="5930899"/>
            <a:ext cx="9149228" cy="92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29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912</Words>
  <Application>Microsoft Macintosh PowerPoint</Application>
  <PresentationFormat>Diavoorstelling (4:3)</PresentationFormat>
  <Paragraphs>160</Paragraphs>
  <Slides>30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Wingdings</vt:lpstr>
      <vt:lpstr>Kantoorthema</vt:lpstr>
      <vt:lpstr>PowerPoint-presentatie</vt:lpstr>
      <vt:lpstr>Objectives and Data</vt:lpstr>
      <vt:lpstr>Substructure analysis by finding fragmental patterns</vt:lpstr>
      <vt:lpstr>Motivation</vt:lpstr>
      <vt:lpstr>Fundamentals</vt:lpstr>
      <vt:lpstr>Does it work?</vt:lpstr>
      <vt:lpstr>LDA and Decomposition</vt:lpstr>
      <vt:lpstr>MotifDB – repository of annotated motif sets</vt:lpstr>
      <vt:lpstr>GNPS-MS2LDA integration</vt:lpstr>
      <vt:lpstr>GNPS-MS2LDA</vt:lpstr>
      <vt:lpstr>PowerPoint-presentatie</vt:lpstr>
      <vt:lpstr>PowerPoint-presentatie</vt:lpstr>
      <vt:lpstr>Runtime</vt:lpstr>
      <vt:lpstr>MS2LDA.org</vt:lpstr>
      <vt:lpstr>UPLOAD YOUR GNPS LDA EXPERIMENT TO MS2LDA.ORG</vt:lpstr>
      <vt:lpstr>PowerPoint-presentatie</vt:lpstr>
      <vt:lpstr>PowerPoint-presentatie</vt:lpstr>
      <vt:lpstr>PowerPoint-presentatie</vt:lpstr>
      <vt:lpstr>Browsing the data</vt:lpstr>
      <vt:lpstr>PowerPoint-presentatie</vt:lpstr>
      <vt:lpstr>PowerPoint-presentatie</vt:lpstr>
      <vt:lpstr>Mass2Motif</vt:lpstr>
      <vt:lpstr>Visualization</vt:lpstr>
      <vt:lpstr>PowerPoint-presentatie</vt:lpstr>
      <vt:lpstr>Workshop practice tasks (1)</vt:lpstr>
      <vt:lpstr>Workshop practice tasks (2)</vt:lpstr>
      <vt:lpstr>Questions, Problems or Bugs?</vt:lpstr>
      <vt:lpstr>Extra slides with answers from here</vt:lpstr>
      <vt:lpstr>MS2LDA Workshop practice tasks answers (1)</vt:lpstr>
      <vt:lpstr>MS2LDA Workshop practice answers (2)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Substructure analysis by finding fragmental patterns</dc:title>
  <dc:creator>Justin van der Hooft</dc:creator>
  <cp:lastModifiedBy>Justin van der Hooft</cp:lastModifiedBy>
  <cp:revision>25</cp:revision>
  <dcterms:created xsi:type="dcterms:W3CDTF">2019-06-17T10:51:05Z</dcterms:created>
  <dcterms:modified xsi:type="dcterms:W3CDTF">2019-10-28T16:15:48Z</dcterms:modified>
</cp:coreProperties>
</file>